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96" r:id="rId20"/>
    <p:sldId id="275" r:id="rId21"/>
    <p:sldId id="276" r:id="rId22"/>
    <p:sldId id="283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31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>
        <p:scale>
          <a:sx n="60" d="100"/>
          <a:sy n="60" d="100"/>
        </p:scale>
        <p:origin x="-3054" y="-12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38528-67E5-47B9-AACA-CE19D6EEB90D}" type="datetimeFigureOut">
              <a:rPr lang="pt-BR" smtClean="0"/>
              <a:t>06/06/2018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C8F55-F6EF-495E-8F17-4FE091036F5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21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F916-D235-4926-9E76-F336652ACBC9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10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3C3EC-9B8A-4F58-9D82-9DB122AEED9C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500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1F1D-B448-48AB-87D1-30E4D2140DAE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58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8402-BDA2-44DC-87EB-7AC518ACF472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74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F557-6DAE-4DAC-BDD0-12AE09225256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10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E015F-F9AE-40A3-AA60-A662139BDB0D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790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3093-9ECC-41B8-9D8D-34DA624C052E}" type="datetime1">
              <a:rPr lang="pt-BR" smtClean="0"/>
              <a:t>06/06/2018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2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3CE7-BE16-4C70-AA97-8373DB9D6EE8}" type="datetime1">
              <a:rPr lang="pt-BR" smtClean="0"/>
              <a:t>06/06/2018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97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77BFB-6698-4D64-8B5E-9098128AF13C}" type="datetime1">
              <a:rPr lang="pt-BR" smtClean="0"/>
              <a:t>06/06/2018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88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53A0-C2C3-4823-A979-AB16EACE3B3A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93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33D80-93ED-49FF-8D60-95B79FE50A8C}" type="datetime1">
              <a:rPr lang="pt-BR" smtClean="0"/>
              <a:t>06/06/2018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07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3DC3-C3F0-47B5-80F8-62D5B904891F}" type="datetime1">
              <a:rPr lang="pt-BR" smtClean="0"/>
              <a:t>06/06/2018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D0893-1F4E-4259-8756-06A970C6D6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88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10DB97-5CC1-4453-AEFD-BF7AED1FA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044" y="2345638"/>
            <a:ext cx="8062664" cy="182693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sz="4400" dirty="0">
                <a:latin typeface="Verdana" pitchFamily="34" charset="0"/>
                <a:ea typeface="Verdana" pitchFamily="34" charset="0"/>
                <a:cs typeface="Verdana" pitchFamily="34" charset="0"/>
              </a:rPr>
              <a:t>DICAS PARA APRESENTAÇÃO DE TRABALHO ACADÊMICO</a:t>
            </a:r>
          </a:p>
        </p:txBody>
      </p:sp>
      <p:sp>
        <p:nvSpPr>
          <p:cNvPr id="4" name="Caixa de texto 5">
            <a:extLst>
              <a:ext uri="{FF2B5EF4-FFF2-40B4-BE49-F238E27FC236}">
                <a16:creationId xmlns:a16="http://schemas.microsoft.com/office/drawing/2014/main" xmlns="" id="{51EE881A-4E86-42A2-BB06-797D624D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279" y="346968"/>
            <a:ext cx="6041371" cy="14685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UNIVERSIDADE FEDERAL DE RORAIMA</a:t>
            </a:r>
          </a:p>
          <a:p>
            <a:pPr algn="ctr">
              <a:spcAft>
                <a:spcPts val="1000"/>
              </a:spcAft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ESCOLA AGROTÉCNICA</a:t>
            </a:r>
          </a:p>
          <a:p>
            <a:pPr algn="ctr">
              <a:spcAft>
                <a:spcPts val="1000"/>
              </a:spcAft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COORDENAÇÃO DE ESTÁGIO</a:t>
            </a:r>
          </a:p>
        </p:txBody>
      </p:sp>
      <p:pic>
        <p:nvPicPr>
          <p:cNvPr id="5" name="Imagem 20" descr="Descrição: Descrição: brasao2">
            <a:extLst>
              <a:ext uri="{FF2B5EF4-FFF2-40B4-BE49-F238E27FC236}">
                <a16:creationId xmlns:a16="http://schemas.microsoft.com/office/drawing/2014/main" xmlns="" id="{163FA3DF-EB49-486A-AAA9-2C90C650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2" y="354696"/>
            <a:ext cx="1312124" cy="1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19">
            <a:extLst>
              <a:ext uri="{FF2B5EF4-FFF2-40B4-BE49-F238E27FC236}">
                <a16:creationId xmlns:a16="http://schemas.microsoft.com/office/drawing/2014/main" xmlns="" id="{412766E2-57A6-4EF6-AE47-8437A6B1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49" y="372374"/>
            <a:ext cx="954207" cy="11124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6ED43DB7-F5F0-41EF-B8C5-094A94745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4620" y="4924185"/>
            <a:ext cx="6400800" cy="878400"/>
          </a:xfrm>
        </p:spPr>
        <p:txBody>
          <a:bodyPr>
            <a:noAutofit/>
          </a:bodyPr>
          <a:lstStyle/>
          <a:p>
            <a:pPr algn="l"/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DISCENTE: </a:t>
            </a:r>
            <a:r>
              <a:rPr lang="pt-BR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xxxxxxxxxxxxxx</a:t>
            </a:r>
            <a:endParaRPr lang="pt-BR" sz="18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pt-BR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ORIENTADOR: </a:t>
            </a:r>
            <a:r>
              <a:rPr lang="pt-BR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xxxxxxxxxxx</a:t>
            </a:r>
            <a:endParaRPr lang="pt-BR" sz="18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CA6293A3-0F0B-4C40-8B55-9E8C7F7173CF}"/>
              </a:ext>
            </a:extLst>
          </p:cNvPr>
          <p:cNvSpPr txBox="1"/>
          <p:nvPr/>
        </p:nvSpPr>
        <p:spPr>
          <a:xfrm>
            <a:off x="3563888" y="608535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Boa Vista – RR</a:t>
            </a:r>
          </a:p>
          <a:p>
            <a:pPr algn="ctr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D33D2A11-B7F6-45A8-AE83-BC7D0D62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81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381003" y="1099466"/>
            <a:ext cx="8494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b="1" dirty="0"/>
              <a:t>2. 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Pouco Texto e Legras Grandes: reforçando a 1ª regra...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3F26E2-E5DF-488A-B256-2F7110206FD2}"/>
              </a:ext>
            </a:extLst>
          </p:cNvPr>
          <p:cNvSpPr txBox="1"/>
          <p:nvPr/>
        </p:nvSpPr>
        <p:spPr>
          <a:xfrm>
            <a:off x="593032" y="2298902"/>
            <a:ext cx="79579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2400" i="1" dirty="0">
                <a:latin typeface="Verdana" pitchFamily="34" charset="0"/>
                <a:ea typeface="Verdana" pitchFamily="34" charset="0"/>
              </a:rPr>
              <a:t>Apresentação não é apostila!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E3ADB2C-DFA0-421F-9B33-1EC41DD11715}"/>
              </a:ext>
            </a:extLst>
          </p:cNvPr>
          <p:cNvSpPr txBox="1"/>
          <p:nvPr/>
        </p:nvSpPr>
        <p:spPr>
          <a:xfrm>
            <a:off x="1053546" y="2775956"/>
            <a:ext cx="795793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4000" dirty="0">
                <a:latin typeface="Verdana" pitchFamily="34" charset="0"/>
                <a:ea typeface="Verdana" pitchFamily="34" charset="0"/>
              </a:rPr>
              <a:t>Fonte 40 </a:t>
            </a:r>
            <a:r>
              <a:rPr lang="pt-BR" sz="40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4000" dirty="0">
                <a:latin typeface="Verdana" pitchFamily="34" charset="0"/>
                <a:ea typeface="Verdana" pitchFamily="34" charset="0"/>
              </a:rPr>
              <a:t>: Leia isso!</a:t>
            </a:r>
          </a:p>
          <a:p>
            <a:r>
              <a:rPr lang="pt-BR" sz="3200" dirty="0">
                <a:latin typeface="Verdana" pitchFamily="34" charset="0"/>
                <a:ea typeface="Verdana" pitchFamily="34" charset="0"/>
              </a:rPr>
              <a:t>Fonte 32 </a:t>
            </a:r>
            <a:r>
              <a:rPr lang="pt-BR" sz="32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3200" dirty="0">
                <a:latin typeface="Verdana" pitchFamily="34" charset="0"/>
                <a:ea typeface="Verdana" pitchFamily="34" charset="0"/>
              </a:rPr>
              <a:t>: Leia isso!</a:t>
            </a:r>
          </a:p>
          <a:p>
            <a:r>
              <a:rPr lang="pt-BR" sz="2800" dirty="0">
                <a:latin typeface="Verdana" pitchFamily="34" charset="0"/>
                <a:ea typeface="Verdana" pitchFamily="34" charset="0"/>
              </a:rPr>
              <a:t>Fonte 28 </a:t>
            </a:r>
            <a:r>
              <a:rPr lang="pt-BR" sz="28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2800" dirty="0">
                <a:latin typeface="Verdana" pitchFamily="34" charset="0"/>
                <a:ea typeface="Verdana" pitchFamily="34" charset="0"/>
              </a:rPr>
              <a:t>: Leia isso!</a:t>
            </a:r>
          </a:p>
          <a:p>
            <a:r>
              <a:rPr lang="pt-BR" sz="2000" dirty="0">
                <a:latin typeface="Verdana" pitchFamily="34" charset="0"/>
                <a:ea typeface="Verdana" pitchFamily="34" charset="0"/>
              </a:rPr>
              <a:t>Fonte 20 </a:t>
            </a:r>
            <a:r>
              <a:rPr lang="pt-BR" sz="20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2000" dirty="0">
                <a:latin typeface="Verdana" pitchFamily="34" charset="0"/>
                <a:ea typeface="Verdana" pitchFamily="34" charset="0"/>
              </a:rPr>
              <a:t>: Leia isso!</a:t>
            </a:r>
          </a:p>
          <a:p>
            <a:r>
              <a:rPr lang="pt-BR" sz="1600" dirty="0">
                <a:latin typeface="Verdana" pitchFamily="34" charset="0"/>
                <a:ea typeface="Verdana" pitchFamily="34" charset="0"/>
              </a:rPr>
              <a:t>Fonte 16 </a:t>
            </a:r>
            <a:r>
              <a:rPr lang="pt-BR" sz="16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1600" dirty="0">
                <a:latin typeface="Verdana" pitchFamily="34" charset="0"/>
                <a:ea typeface="Verdana" pitchFamily="34" charset="0"/>
              </a:rPr>
              <a:t>: Leia isso!</a:t>
            </a:r>
          </a:p>
          <a:p>
            <a:r>
              <a:rPr lang="pt-BR" sz="1000" dirty="0">
                <a:latin typeface="Verdana" pitchFamily="34" charset="0"/>
                <a:ea typeface="Verdana" pitchFamily="34" charset="0"/>
              </a:rPr>
              <a:t>Fonte 10 </a:t>
            </a:r>
            <a:r>
              <a:rPr lang="pt-BR" sz="10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1000" dirty="0">
                <a:latin typeface="Verdana" pitchFamily="34" charset="0"/>
                <a:ea typeface="Verdana" pitchFamily="34" charset="0"/>
              </a:rPr>
              <a:t>: Leia isso!</a:t>
            </a: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23BE878-EC61-4A53-A88E-B1931F89BCAA}"/>
              </a:ext>
            </a:extLst>
          </p:cNvPr>
          <p:cNvSpPr txBox="1"/>
          <p:nvPr/>
        </p:nvSpPr>
        <p:spPr>
          <a:xfrm>
            <a:off x="593032" y="5305409"/>
            <a:ext cx="7957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i="1">
                <a:latin typeface="Comic Sans MS" panose="030F0702030302020204" pitchFamily="66" charset="0"/>
              </a:defRPr>
            </a:lvl1pPr>
          </a:lstStyle>
          <a:p>
            <a:r>
              <a:rPr lang="pt-BR" i="0" dirty="0">
                <a:latin typeface="Verdana" pitchFamily="34" charset="0"/>
                <a:ea typeface="Verdana" pitchFamily="34" charset="0"/>
              </a:rPr>
              <a:t>Não use tamanhos demasiados pequenos ou demasiados grandes ou difíceis de ler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4E3ED0F-5AF7-4E52-A1E8-63E3F21A4F15}"/>
              </a:ext>
            </a:extLst>
          </p:cNvPr>
          <p:cNvSpPr txBox="1"/>
          <p:nvPr/>
        </p:nvSpPr>
        <p:spPr>
          <a:xfrm>
            <a:off x="593032" y="6318854"/>
            <a:ext cx="79579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i="1">
                <a:latin typeface="Comic Sans MS" panose="030F0702030302020204" pitchFamily="66" charset="0"/>
              </a:defRPr>
            </a:lvl1pPr>
          </a:lstStyle>
          <a:p>
            <a:r>
              <a:rPr lang="pt-BR" i="0" dirty="0">
                <a:latin typeface="Verdana" pitchFamily="34" charset="0"/>
                <a:ea typeface="Verdana" pitchFamily="34" charset="0"/>
              </a:rPr>
              <a:t>Usar MAIÚSCULAS só quando necessário;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AD743CB-A3D9-4149-8CAF-00523580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10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D1D2203-01E5-4CD4-A4BC-819DA6ED53FC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6DE4CF87-1856-49CF-B564-F934481E8328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5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agronomia plantaÃ§Ã£o">
            <a:extLst>
              <a:ext uri="{FF2B5EF4-FFF2-40B4-BE49-F238E27FC236}">
                <a16:creationId xmlns:a16="http://schemas.microsoft.com/office/drawing/2014/main" xmlns="" id="{F0276B9E-5158-44F3-A31A-671AE45A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8" y="1889714"/>
            <a:ext cx="8840247" cy="446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593033" y="1305341"/>
            <a:ext cx="7957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Não empregue fundos muito “nervosos”</a:t>
            </a: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745433" y="2787141"/>
            <a:ext cx="79579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>
                <a:latin typeface="Verdana" pitchFamily="34" charset="0"/>
                <a:ea typeface="Verdana" pitchFamily="34" charset="0"/>
              </a:rPr>
              <a:t>Não use fundos distrativos ou que dificultem a leitura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>
                <a:latin typeface="Verdana" pitchFamily="34" charset="0"/>
                <a:ea typeface="Verdana" pitchFamily="34" charset="0"/>
              </a:rPr>
              <a:t>O fundo não deve competir com o conteúdo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95D01CEC-F272-4143-AEB3-FEC09B27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766ED6A-D7EC-44B3-9CEA-4F1D6FA63278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5269A898-E6E1-4B18-831A-9911055E18BE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1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256151" y="1193047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b="1" dirty="0">
                <a:latin typeface="Verdana" pitchFamily="34" charset="0"/>
                <a:ea typeface="Verdana" pitchFamily="34" charset="0"/>
              </a:rPr>
              <a:t>Slide documento!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256851" y="1744407"/>
            <a:ext cx="8494642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pt-BR" dirty="0">
                <a:latin typeface="Verdana" pitchFamily="34" charset="0"/>
                <a:ea typeface="Verdana" pitchFamily="34" charset="0"/>
              </a:rPr>
              <a:t>Se um slide contem mais de 75 palavras, ele torna-se um documento.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Verdana" pitchFamily="34" charset="0"/>
                <a:ea typeface="Verdana" pitchFamily="34" charset="0"/>
              </a:rPr>
              <a:t>Cuidado! Impossível ler/ comunicar!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FE917F93-BDFE-4116-9854-547E3BEB7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67D0D040-9C5F-4FAD-8793-F5C17F303413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ADB48C24-65A2-4552-B043-0092380CD18F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Resultado de imagem para agrotoxico descriÃ§Ã£o texto">
            <a:extLst>
              <a:ext uri="{FF2B5EF4-FFF2-40B4-BE49-F238E27FC236}">
                <a16:creationId xmlns:a16="http://schemas.microsoft.com/office/drawing/2014/main" xmlns="" id="{4D616CD0-28A4-4B78-B019-EAE41F4A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78" y="3478214"/>
            <a:ext cx="4571999" cy="32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159899" y="1193047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O simples é melhor!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342900" y="2354007"/>
            <a:ext cx="83604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Evitar exageros nos efeitos de transição;</a:t>
            </a: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  <a:p>
            <a:r>
              <a:rPr lang="pt-BR" dirty="0">
                <a:latin typeface="Verdana" pitchFamily="34" charset="0"/>
                <a:ea typeface="Verdana" pitchFamily="34" charset="0"/>
              </a:rPr>
              <a:t>Use fundos claros e fontes escuras (letra legível e fundos discretos);</a:t>
            </a: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  <a:p>
            <a:r>
              <a:rPr lang="pt-BR" dirty="0">
                <a:latin typeface="Verdana" pitchFamily="34" charset="0"/>
                <a:ea typeface="Verdana" pitchFamily="34" charset="0"/>
              </a:rPr>
              <a:t>O texto deve ser enxuto, direto.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4DAD106-0D09-44A5-90C0-0ED9769A1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13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E409EF8-68BE-494D-8071-C18661B7FCA1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8A90BA89-889A-494A-8757-E09CC9A5EB19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593033" y="1305341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b="1" dirty="0"/>
              <a:t>3. 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Utilize Fontes </a:t>
            </a:r>
            <a:r>
              <a:rPr lang="pt-BR" b="1" dirty="0" smtClean="0">
                <a:latin typeface="Verdana" pitchFamily="34" charset="0"/>
                <a:ea typeface="Verdana" pitchFamily="34" charset="0"/>
              </a:rPr>
              <a:t>Padrões</a:t>
            </a:r>
            <a:r>
              <a:rPr lang="pt-BR" b="1" dirty="0"/>
              <a:t>: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2442065" y="3693378"/>
            <a:ext cx="4625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  <a:p>
            <a:pPr algn="ctr"/>
            <a:r>
              <a:rPr lang="pt-BR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Courrier</a:t>
            </a:r>
            <a:r>
              <a:rPr lang="pt-BR" sz="3600" dirty="0">
                <a:latin typeface="Courier New" panose="02070309020205020404" pitchFamily="49" charset="0"/>
                <a:cs typeface="Courier New" panose="02070309020205020404" pitchFamily="49" charset="0"/>
              </a:rPr>
              <a:t> New</a:t>
            </a:r>
          </a:p>
          <a:p>
            <a:pPr algn="ctr"/>
            <a:r>
              <a:rPr lang="pt-BR" sz="3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Verdana</a:t>
            </a:r>
            <a:endParaRPr lang="pt-BR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t-BR" sz="3600" dirty="0" err="1">
                <a:ea typeface="Verdana" panose="020B0604030504040204" pitchFamily="34" charset="0"/>
                <a:cs typeface="Verdana" panose="020B0604030504040204" pitchFamily="34" charset="0"/>
              </a:rPr>
              <a:t>Comic</a:t>
            </a:r>
            <a:r>
              <a:rPr lang="pt-BR" sz="36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3600" dirty="0" err="1">
                <a:ea typeface="Verdana" panose="020B0604030504040204" pitchFamily="34" charset="0"/>
                <a:cs typeface="Verdana" panose="020B0604030504040204" pitchFamily="34" charset="0"/>
              </a:rPr>
              <a:t>Sans</a:t>
            </a:r>
            <a:r>
              <a:rPr lang="pt-BR" sz="3600" dirty="0">
                <a:ea typeface="Verdana" panose="020B0604030504040204" pitchFamily="34" charset="0"/>
                <a:cs typeface="Verdana" panose="020B0604030504040204" pitchFamily="34" charset="0"/>
              </a:rPr>
              <a:t> MS</a:t>
            </a:r>
          </a:p>
          <a:p>
            <a:pPr algn="ctr"/>
            <a:endParaRPr lang="pt-BR" sz="36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860F1B78-C000-445F-AFC6-2CA68AC7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14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774A7A16-B860-402E-A945-07F469BE29C5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439D77B3-C252-4C2E-A549-CBB26CF24628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DB1049F-A52C-41AF-85FB-3032AA318633}"/>
              </a:ext>
            </a:extLst>
          </p:cNvPr>
          <p:cNvSpPr/>
          <p:nvPr/>
        </p:nvSpPr>
        <p:spPr>
          <a:xfrm>
            <a:off x="593033" y="2153111"/>
            <a:ext cx="80142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(Padronização da fonte em toda a apresentação) nem sempre uma fonte que existe em um computador existirá em outro.</a:t>
            </a:r>
          </a:p>
        </p:txBody>
      </p:sp>
    </p:spTree>
    <p:extLst>
      <p:ext uri="{BB962C8B-B14F-4D97-AF65-F5344CB8AC3E}">
        <p14:creationId xmlns:p14="http://schemas.microsoft.com/office/powerpoint/2010/main" val="33970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364433" y="1038641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Seja claro!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364433" y="2020131"/>
            <a:ext cx="84946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2400" dirty="0">
                <a:latin typeface="Verdana" pitchFamily="34" charset="0"/>
                <a:ea typeface="Verdana" pitchFamily="34" charset="0"/>
              </a:rPr>
              <a:t>Dê preferência para fontes sem </a:t>
            </a:r>
            <a:r>
              <a:rPr lang="pt-BR" sz="2400" dirty="0" err="1">
                <a:latin typeface="Verdana" pitchFamily="34" charset="0"/>
                <a:ea typeface="Verdana" pitchFamily="34" charset="0"/>
              </a:rPr>
              <a:t>sefira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 (</a:t>
            </a:r>
            <a:r>
              <a:rPr lang="pt-BR" sz="2400" dirty="0" err="1">
                <a:latin typeface="Verdana" pitchFamily="34" charset="0"/>
                <a:ea typeface="Verdana" pitchFamily="34" charset="0"/>
              </a:rPr>
              <a:t>sans-serif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);</a:t>
            </a:r>
          </a:p>
          <a:p>
            <a:endParaRPr lang="pt-BR" sz="2400" dirty="0">
              <a:latin typeface="Verdana" pitchFamily="34" charset="0"/>
              <a:ea typeface="Verdana" pitchFamily="34" charset="0"/>
            </a:endParaRPr>
          </a:p>
          <a:p>
            <a:pPr marL="0" indent="0">
              <a:buNone/>
            </a:pPr>
            <a:r>
              <a:rPr lang="pt-BR" sz="2400" dirty="0">
                <a:latin typeface="Verdana" pitchFamily="34" charset="0"/>
                <a:ea typeface="Verdana" pitchFamily="34" charset="0"/>
              </a:rPr>
              <a:t>     Arial, </a:t>
            </a:r>
            <a:r>
              <a:rPr lang="pt-BR" sz="2400" dirty="0" err="1">
                <a:latin typeface="Verdana" pitchFamily="34" charset="0"/>
                <a:ea typeface="Verdana" pitchFamily="34" charset="0"/>
              </a:rPr>
              <a:t>Verdana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, ...</a:t>
            </a:r>
          </a:p>
          <a:p>
            <a:endParaRPr lang="pt-BR" sz="2400" dirty="0">
              <a:latin typeface="Verdana" pitchFamily="34" charset="0"/>
              <a:ea typeface="Verdana" pitchFamily="34" charset="0"/>
            </a:endParaRPr>
          </a:p>
          <a:p>
            <a:r>
              <a:rPr lang="pt-BR" sz="2400" dirty="0" err="1">
                <a:latin typeface="Verdana" pitchFamily="34" charset="0"/>
                <a:ea typeface="Verdana" pitchFamily="34" charset="0"/>
              </a:rPr>
              <a:t>Serifas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 são aqueles pequenos traços e prolongamentos nas hastes das letras.</a:t>
            </a:r>
          </a:p>
          <a:p>
            <a:endParaRPr lang="pt-BR" sz="2400" dirty="0">
              <a:latin typeface="Verdana" pitchFamily="34" charset="0"/>
              <a:ea typeface="Verdana" pitchFamily="34" charset="0"/>
            </a:endParaRPr>
          </a:p>
          <a:p>
            <a:endParaRPr lang="pt-BR" sz="2400" dirty="0">
              <a:latin typeface="Verdana" pitchFamily="34" charset="0"/>
              <a:ea typeface="Verdana" pitchFamily="34" charset="0"/>
            </a:endParaRPr>
          </a:p>
          <a:p>
            <a:r>
              <a:rPr lang="pt-BR" sz="2400" dirty="0">
                <a:latin typeface="Verdana" pitchFamily="34" charset="0"/>
                <a:ea typeface="Verdana" pitchFamily="34" charset="0"/>
                <a:cs typeface="Courier New" panose="02070309020205020404" pitchFamily="49" charset="0"/>
              </a:rPr>
              <a:t>Fontes </a:t>
            </a:r>
            <a:r>
              <a:rPr lang="pt-BR" sz="2400" dirty="0" err="1">
                <a:latin typeface="Verdana" pitchFamily="34" charset="0"/>
                <a:ea typeface="Verdana" pitchFamily="34" charset="0"/>
                <a:cs typeface="Courier New" panose="02070309020205020404" pitchFamily="49" charset="0"/>
              </a:rPr>
              <a:t>serif</a:t>
            </a:r>
            <a:r>
              <a:rPr lang="pt-BR" sz="2400" dirty="0">
                <a:latin typeface="Verdana" pitchFamily="34" charset="0"/>
                <a:ea typeface="Verdana" pitchFamily="34" charset="0"/>
                <a:cs typeface="Courier New" panose="02070309020205020404" pitchFamily="49" charset="0"/>
              </a:rPr>
              <a:t> dificultam um pouco para se ler na tela;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13E63A7-EA3B-43A7-B2F1-3A78767F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15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896E4D4-9B16-473C-AACE-E80C7E557DBE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9AE9378C-BF79-49F3-BF73-72521B91E037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5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383483" y="1305341"/>
            <a:ext cx="84946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Você pode observar esses traços e prolongamentos na fonte Times New Roman.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383483" y="2477331"/>
            <a:ext cx="84946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Os pedaços rosas da imagem abaixo  são as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serifas</a:t>
            </a:r>
            <a:r>
              <a:rPr lang="pt-BR" dirty="0">
                <a:latin typeface="Verdana" pitchFamily="34" charset="0"/>
                <a:ea typeface="Verdana" pitchFamily="34" charset="0"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C671748-61AF-4EBC-B080-CD976A9F0AC6}"/>
              </a:ext>
            </a:extLst>
          </p:cNvPr>
          <p:cNvSpPr txBox="1"/>
          <p:nvPr/>
        </p:nvSpPr>
        <p:spPr>
          <a:xfrm>
            <a:off x="1972502" y="3039622"/>
            <a:ext cx="5361747" cy="9233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Relatório </a:t>
            </a:r>
            <a:r>
              <a:rPr lang="pt-BR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EAgro</a:t>
            </a:r>
            <a:endParaRPr lang="pt-BR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ACFC216-BC37-42D2-B0D1-880209C8222E}"/>
              </a:ext>
            </a:extLst>
          </p:cNvPr>
          <p:cNvSpPr txBox="1"/>
          <p:nvPr/>
        </p:nvSpPr>
        <p:spPr>
          <a:xfrm>
            <a:off x="2091772" y="5828323"/>
            <a:ext cx="5361747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 sz="3600" dirty="0">
                <a:latin typeface="Verdana" pitchFamily="34" charset="0"/>
                <a:ea typeface="Verdana" pitchFamily="34" charset="0"/>
              </a:rPr>
              <a:t>Relatório </a:t>
            </a:r>
            <a:r>
              <a:rPr lang="pt-BR" sz="3600" dirty="0" err="1">
                <a:latin typeface="Verdana" pitchFamily="34" charset="0"/>
                <a:ea typeface="Verdana" pitchFamily="34" charset="0"/>
              </a:rPr>
              <a:t>EAgro</a:t>
            </a:r>
            <a:endParaRPr lang="pt-BR" sz="36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BCE21335-C4D5-40BB-BBFC-73C2DC607895}"/>
              </a:ext>
            </a:extLst>
          </p:cNvPr>
          <p:cNvSpPr txBox="1"/>
          <p:nvPr/>
        </p:nvSpPr>
        <p:spPr>
          <a:xfrm>
            <a:off x="383483" y="4100723"/>
            <a:ext cx="84946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Já as f</a:t>
            </a:r>
            <a:r>
              <a:rPr lang="pt-BR" dirty="0" smtClean="0">
                <a:latin typeface="Verdana" pitchFamily="34" charset="0"/>
                <a:ea typeface="Verdana" pitchFamily="34" charset="0"/>
              </a:rPr>
              <a:t>ontes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Sans-Serif</a:t>
            </a:r>
            <a:r>
              <a:rPr lang="pt-BR" dirty="0">
                <a:latin typeface="Verdana" pitchFamily="34" charset="0"/>
                <a:ea typeface="Verdana" pitchFamily="34" charset="0"/>
              </a:rPr>
              <a:t>, do francês “sem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serifa</a:t>
            </a:r>
            <a:r>
              <a:rPr lang="pt-BR" dirty="0">
                <a:latin typeface="Verdana" pitchFamily="34" charset="0"/>
                <a:ea typeface="Verdana" pitchFamily="34" charset="0"/>
              </a:rPr>
              <a:t>”, não possuem prolongamentos e pequenos traços nas hastes das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lestras</a:t>
            </a:r>
            <a:r>
              <a:rPr lang="pt-BR" dirty="0">
                <a:latin typeface="Verdana" pitchFamily="34" charset="0"/>
                <a:ea typeface="Verdana" pitchFamily="34" charset="0"/>
              </a:rPr>
              <a:t>. </a:t>
            </a:r>
          </a:p>
          <a:p>
            <a:pPr marL="0" indent="0">
              <a:buNone/>
            </a:pPr>
            <a:r>
              <a:rPr lang="pt-BR" dirty="0">
                <a:latin typeface="Verdana" pitchFamily="34" charset="0"/>
                <a:ea typeface="Verdana" pitchFamily="34" charset="0"/>
              </a:rPr>
              <a:t>     Ex.: fonte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Verdana</a:t>
            </a:r>
            <a:r>
              <a:rPr lang="pt-BR" dirty="0">
                <a:latin typeface="Verdana" pitchFamily="34" charset="0"/>
                <a:ea typeface="Verdana" pitchFamily="34" charset="0"/>
              </a:rPr>
              <a:t> ou </a:t>
            </a:r>
            <a:r>
              <a:rPr lang="pt-BR" dirty="0" err="1"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Comic</a:t>
            </a:r>
            <a:r>
              <a:rPr lang="pt-BR" dirty="0"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</a:t>
            </a:r>
            <a:r>
              <a:rPr lang="pt-BR" dirty="0" err="1"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Sans</a:t>
            </a:r>
            <a:r>
              <a:rPr lang="pt-BR" dirty="0"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MS</a:t>
            </a:r>
          </a:p>
          <a:p>
            <a:pPr marL="0" indent="0">
              <a:buNone/>
            </a:pPr>
            <a:r>
              <a:rPr lang="pt-BR" dirty="0">
                <a:latin typeface="Verdana" pitchFamily="34" charset="0"/>
                <a:ea typeface="Verdana" pitchFamily="34" charset="0"/>
              </a:rPr>
              <a:t>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A63C4A0-5908-459D-BDB3-B4BD1217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16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A1543ADA-EAEA-4946-B01C-4200C01898B4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 smtClean="0">
                <a:latin typeface="Verdana" pitchFamily="34" charset="0"/>
                <a:ea typeface="Verdana" pitchFamily="34" charset="0"/>
              </a:rPr>
              <a:t>DICAS</a:t>
            </a:r>
            <a:endParaRPr lang="pt-BR" sz="6000" b="1" dirty="0"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ACADA340-B9EA-4F74-A075-256972AB4BCF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4B9DF6FB-4ABC-4743-9EF6-AAA1641F1F12}"/>
              </a:ext>
            </a:extLst>
          </p:cNvPr>
          <p:cNvCxnSpPr>
            <a:cxnSpLocks/>
          </p:cNvCxnSpPr>
          <p:nvPr/>
        </p:nvCxnSpPr>
        <p:spPr>
          <a:xfrm>
            <a:off x="2371719" y="3743328"/>
            <a:ext cx="195269" cy="0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xmlns="" id="{BFD98D77-CD6F-4551-BF31-AAF33E14BB34}"/>
              </a:ext>
            </a:extLst>
          </p:cNvPr>
          <p:cNvCxnSpPr>
            <a:cxnSpLocks/>
          </p:cNvCxnSpPr>
          <p:nvPr/>
        </p:nvCxnSpPr>
        <p:spPr>
          <a:xfrm>
            <a:off x="2728913" y="3743326"/>
            <a:ext cx="114307" cy="0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094613BA-BE90-4B5D-97DC-5855327820E3}"/>
              </a:ext>
            </a:extLst>
          </p:cNvPr>
          <p:cNvCxnSpPr>
            <a:cxnSpLocks/>
          </p:cNvCxnSpPr>
          <p:nvPr/>
        </p:nvCxnSpPr>
        <p:spPr>
          <a:xfrm>
            <a:off x="3167057" y="3743329"/>
            <a:ext cx="123831" cy="0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9E78159F-279A-45AC-8248-C3BC74A7801B}"/>
              </a:ext>
            </a:extLst>
          </p:cNvPr>
          <p:cNvCxnSpPr>
            <a:cxnSpLocks/>
          </p:cNvCxnSpPr>
          <p:nvPr/>
        </p:nvCxnSpPr>
        <p:spPr>
          <a:xfrm>
            <a:off x="4162421" y="3743326"/>
            <a:ext cx="142881" cy="0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ED4F7A53-50D7-444A-AE3F-94C03FE7D2D7}"/>
              </a:ext>
            </a:extLst>
          </p:cNvPr>
          <p:cNvCxnSpPr>
            <a:cxnSpLocks/>
          </p:cNvCxnSpPr>
          <p:nvPr/>
        </p:nvCxnSpPr>
        <p:spPr>
          <a:xfrm flipV="1">
            <a:off x="4167174" y="3424235"/>
            <a:ext cx="100017" cy="38101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xmlns="" id="{12B82005-6A79-4DBC-B986-77339F3C6079}"/>
              </a:ext>
            </a:extLst>
          </p:cNvPr>
          <p:cNvCxnSpPr>
            <a:cxnSpLocks/>
          </p:cNvCxnSpPr>
          <p:nvPr/>
        </p:nvCxnSpPr>
        <p:spPr>
          <a:xfrm>
            <a:off x="5857883" y="3743316"/>
            <a:ext cx="142881" cy="0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262395E5-80A7-4D6B-8885-B4393E1E9A4C}"/>
              </a:ext>
            </a:extLst>
          </p:cNvPr>
          <p:cNvCxnSpPr>
            <a:cxnSpLocks/>
          </p:cNvCxnSpPr>
          <p:nvPr/>
        </p:nvCxnSpPr>
        <p:spPr>
          <a:xfrm>
            <a:off x="5514979" y="3743312"/>
            <a:ext cx="142881" cy="0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AC1913BF-4F9A-4253-A8EF-D1E2B3EA1E55}"/>
              </a:ext>
            </a:extLst>
          </p:cNvPr>
          <p:cNvCxnSpPr>
            <a:cxnSpLocks/>
          </p:cNvCxnSpPr>
          <p:nvPr/>
        </p:nvCxnSpPr>
        <p:spPr>
          <a:xfrm flipV="1">
            <a:off x="5429245" y="3443285"/>
            <a:ext cx="0" cy="123809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014A55AE-2855-4B91-B0E9-B53A217B2105}"/>
              </a:ext>
            </a:extLst>
          </p:cNvPr>
          <p:cNvCxnSpPr>
            <a:cxnSpLocks/>
          </p:cNvCxnSpPr>
          <p:nvPr/>
        </p:nvCxnSpPr>
        <p:spPr>
          <a:xfrm flipV="1">
            <a:off x="5467337" y="3290884"/>
            <a:ext cx="0" cy="80953"/>
          </a:xfrm>
          <a:prstGeom prst="line">
            <a:avLst/>
          </a:prstGeom>
          <a:ln>
            <a:solidFill>
              <a:srgbClr val="F315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5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328863" y="1898898"/>
            <a:ext cx="82221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i="1" dirty="0">
                <a:latin typeface="Verdana" pitchFamily="34" charset="0"/>
                <a:ea typeface="Verdana" pitchFamily="34" charset="0"/>
              </a:rPr>
              <a:t>Evite o uso excessivo de Itálico, pois também pode complicar a leitura nas apresentações;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328863" y="3284452"/>
            <a:ext cx="82221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Utilize 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negrito</a:t>
            </a:r>
            <a:r>
              <a:rPr lang="pt-BR" dirty="0">
                <a:latin typeface="Verdana" pitchFamily="34" charset="0"/>
                <a:ea typeface="Verdana" pitchFamily="34" charset="0"/>
              </a:rPr>
              <a:t> ou </a:t>
            </a:r>
            <a:r>
              <a:rPr lang="pt-BR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cores</a:t>
            </a:r>
            <a:r>
              <a:rPr lang="pt-BR" dirty="0">
                <a:latin typeface="Verdana" pitchFamily="34" charset="0"/>
                <a:ea typeface="Verdana" pitchFamily="34" charset="0"/>
              </a:rPr>
              <a:t> para realçar as ideias-chave; porém com moderação, para não parecer um carnaval;</a:t>
            </a: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  <a:p>
            <a:r>
              <a:rPr lang="pt-BR" dirty="0">
                <a:latin typeface="Verdana" pitchFamily="34" charset="0"/>
                <a:ea typeface="Verdana" pitchFamily="34" charset="0"/>
              </a:rPr>
              <a:t>Prefira textos justificado, dando harmonia do mesmo;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B0E49102-D139-4327-88E1-949E9213B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17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05B9146-A8DC-43DD-B5AB-0FC4E51C2581}"/>
              </a:ext>
            </a:extLst>
          </p:cNvPr>
          <p:cNvSpPr txBox="1"/>
          <p:nvPr/>
        </p:nvSpPr>
        <p:spPr>
          <a:xfrm>
            <a:off x="204951" y="30685"/>
            <a:ext cx="8806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81073707-BA22-4F72-A56E-BD8C6DA39024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593033" y="1305341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b="1" dirty="0"/>
              <a:t>4. 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Escolha as cores certas: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97A4E088-72FD-442A-9DBE-6A183CD043ED}"/>
              </a:ext>
            </a:extLst>
          </p:cNvPr>
          <p:cNvSpPr txBox="1"/>
          <p:nvPr/>
        </p:nvSpPr>
        <p:spPr>
          <a:xfrm>
            <a:off x="424593" y="3236317"/>
            <a:ext cx="7957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2400" dirty="0">
                <a:latin typeface="Verdana" pitchFamily="34" charset="0"/>
                <a:ea typeface="Verdana" pitchFamily="34" charset="0"/>
              </a:rPr>
              <a:t>Não use cores de letra que tornem o texto ilegível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586E736-4047-4753-9C1F-C74548435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3378" y="6484687"/>
            <a:ext cx="2057400" cy="365125"/>
          </a:xfrm>
        </p:spPr>
        <p:txBody>
          <a:bodyPr/>
          <a:lstStyle/>
          <a:p>
            <a:fld id="{8EDD0893-1F4E-4259-8756-06A970C6D6E1}" type="slidenum">
              <a:rPr lang="pt-BR" smtClean="0"/>
              <a:t>18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5BD8642-6325-49BA-A03B-C40B4776C99D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BEECB1FD-9BB5-48DA-A41C-55122287772F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9CD549A-6E60-4CB1-8D8E-960D1FAFFE30}"/>
              </a:ext>
            </a:extLst>
          </p:cNvPr>
          <p:cNvSpPr/>
          <p:nvPr/>
        </p:nvSpPr>
        <p:spPr>
          <a:xfrm>
            <a:off x="424593" y="2225088"/>
            <a:ext cx="82660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Sempre busque contraste, clareza e identificação com o tema.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BE862E72-2C5F-4A82-AE96-758859ED9B83}"/>
              </a:ext>
            </a:extLst>
          </p:cNvPr>
          <p:cNvSpPr/>
          <p:nvPr/>
        </p:nvSpPr>
        <p:spPr>
          <a:xfrm>
            <a:off x="5694947" y="3994484"/>
            <a:ext cx="2856019" cy="1171074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</a:rPr>
              <a:t>Leia isso</a:t>
            </a:r>
            <a:r>
              <a:rPr lang="pt-BR" sz="3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A0C91199-7C1F-42B6-9E6B-20CD0CDDA3A4}"/>
              </a:ext>
            </a:extLst>
          </p:cNvPr>
          <p:cNvSpPr/>
          <p:nvPr/>
        </p:nvSpPr>
        <p:spPr>
          <a:xfrm>
            <a:off x="5694947" y="5366082"/>
            <a:ext cx="2856019" cy="1171074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</a:rPr>
              <a:t>Leia isso!</a:t>
            </a:r>
          </a:p>
        </p:txBody>
      </p:sp>
      <p:pic>
        <p:nvPicPr>
          <p:cNvPr id="17410" name="Picture 2" descr="Resultado de imagem para cores">
            <a:extLst>
              <a:ext uri="{FF2B5EF4-FFF2-40B4-BE49-F238E27FC236}">
                <a16:creationId xmlns:a16="http://schemas.microsoft.com/office/drawing/2014/main" xmlns="" id="{79904F16-61DA-4EF4-80F8-474D7B89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5" y="4026869"/>
            <a:ext cx="5245768" cy="246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043608" y="177281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F05DC493-F6FE-4AF4-8F0E-AF20497D0B0B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 smtClean="0">
                <a:latin typeface="Verdana" pitchFamily="34" charset="0"/>
                <a:ea typeface="Verdana" pitchFamily="34" charset="0"/>
              </a:rPr>
              <a:t>DICAS</a:t>
            </a:r>
            <a:endParaRPr lang="pt-BR" sz="6000" b="1" dirty="0"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642D896D-74B0-4F95-A92F-D48461011881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Número de Slide 4">
            <a:extLst>
              <a:ext uri="{FF2B5EF4-FFF2-40B4-BE49-F238E27FC236}">
                <a16:creationId xmlns:a16="http://schemas.microsoft.com/office/drawing/2014/main" xmlns="" id="{C791DDE0-6DF4-4FE0-8E01-541EB7FD05F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F1B77D-84C3-4967-A389-F9A9C6FA5385}" type="slidenum">
              <a:rPr lang="pt-BR" smtClean="0"/>
              <a:pPr/>
              <a:t>19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101AC36D-CB5D-4949-B807-93A49B2C89D5}"/>
              </a:ext>
            </a:extLst>
          </p:cNvPr>
          <p:cNvSpPr txBox="1"/>
          <p:nvPr/>
        </p:nvSpPr>
        <p:spPr>
          <a:xfrm>
            <a:off x="1043608" y="177281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9" name="Picture 4" descr="psicologia das cores">
            <a:extLst>
              <a:ext uri="{FF2B5EF4-FFF2-40B4-BE49-F238E27FC236}">
                <a16:creationId xmlns:a16="http://schemas.microsoft.com/office/drawing/2014/main" xmlns="" id="{281D1A15-C562-4CC2-B9C5-4A8AF888C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2" b="78165"/>
          <a:stretch/>
        </p:blipFill>
        <p:spPr bwMode="auto">
          <a:xfrm>
            <a:off x="-18332" y="980728"/>
            <a:ext cx="911703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sicologia das cores">
            <a:extLst>
              <a:ext uri="{FF2B5EF4-FFF2-40B4-BE49-F238E27FC236}">
                <a16:creationId xmlns:a16="http://schemas.microsoft.com/office/drawing/2014/main" xmlns="" id="{5D128771-7AD1-4C2F-BB60-20084C2D8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6" t="21865" r="696" b="75484"/>
          <a:stretch/>
        </p:blipFill>
        <p:spPr bwMode="auto">
          <a:xfrm>
            <a:off x="-163841" y="980728"/>
            <a:ext cx="940805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sicologia das cores">
            <a:extLst>
              <a:ext uri="{FF2B5EF4-FFF2-40B4-BE49-F238E27FC236}">
                <a16:creationId xmlns:a16="http://schemas.microsoft.com/office/drawing/2014/main" xmlns="" id="{C87B3E5A-5D80-40C0-93E6-E5000F1F7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7" t="24545" r="777" b="73460"/>
          <a:stretch/>
        </p:blipFill>
        <p:spPr bwMode="auto">
          <a:xfrm>
            <a:off x="-58528" y="980728"/>
            <a:ext cx="9302741" cy="47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sicologia das cores">
            <a:extLst>
              <a:ext uri="{FF2B5EF4-FFF2-40B4-BE49-F238E27FC236}">
                <a16:creationId xmlns:a16="http://schemas.microsoft.com/office/drawing/2014/main" xmlns="" id="{A509833F-0EAC-40DA-88FB-CFE8BAE25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27814" r="-205" b="69870"/>
          <a:stretch/>
        </p:blipFill>
        <p:spPr bwMode="auto">
          <a:xfrm>
            <a:off x="42492" y="980728"/>
            <a:ext cx="9201722" cy="55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sicologia das cores">
            <a:extLst>
              <a:ext uri="{FF2B5EF4-FFF2-40B4-BE49-F238E27FC236}">
                <a16:creationId xmlns:a16="http://schemas.microsoft.com/office/drawing/2014/main" xmlns="" id="{93BA8B12-21AC-4B81-A325-B571F8426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" t="30490" r="-682" b="67194"/>
          <a:stretch/>
        </p:blipFill>
        <p:spPr bwMode="auto">
          <a:xfrm>
            <a:off x="-47320" y="1009510"/>
            <a:ext cx="9291534" cy="55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2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5776357-1764-4DAA-9D78-E542EAB75E87}"/>
              </a:ext>
            </a:extLst>
          </p:cNvPr>
          <p:cNvSpPr txBox="1"/>
          <p:nvPr/>
        </p:nvSpPr>
        <p:spPr>
          <a:xfrm>
            <a:off x="649358" y="1683029"/>
            <a:ext cx="56586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Verdana" pitchFamily="34" charset="0"/>
                <a:ea typeface="Verdana" pitchFamily="34" charset="0"/>
              </a:rPr>
              <a:t>O que é uma apresentação?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695739" y="2961864"/>
            <a:ext cx="49496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É o complemento do apresentador enquanto unidade, devendo haver </a:t>
            </a:r>
            <a:r>
              <a:rPr lang="pt-BR" sz="2500" b="1" dirty="0">
                <a:latin typeface="Verdana" pitchFamily="34" charset="0"/>
                <a:ea typeface="Verdana" pitchFamily="34" charset="0"/>
              </a:rPr>
              <a:t>harmonia </a:t>
            </a:r>
            <a:r>
              <a:rPr lang="pt-BR" sz="2500" dirty="0">
                <a:latin typeface="Verdana" pitchFamily="34" charset="0"/>
                <a:ea typeface="Verdana" pitchFamily="34" charset="0"/>
              </a:rPr>
              <a:t> entre o raciocínio exposto e o palestrante – ferramenta auxiliar.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5571744-AD0D-4467-977E-C6C88376ED57}"/>
              </a:ext>
            </a:extLst>
          </p:cNvPr>
          <p:cNvSpPr txBox="1"/>
          <p:nvPr/>
        </p:nvSpPr>
        <p:spPr>
          <a:xfrm>
            <a:off x="695739" y="17433"/>
            <a:ext cx="8315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Verdana" pitchFamily="34" charset="0"/>
                <a:ea typeface="Verdana" pitchFamily="34" charset="0"/>
              </a:rPr>
              <a:t>Apresentação de Trabalho </a:t>
            </a:r>
            <a:r>
              <a:rPr lang="pt-BR" sz="3200" b="1" dirty="0" smtClean="0">
                <a:latin typeface="Verdana" pitchFamily="34" charset="0"/>
                <a:ea typeface="Verdana" pitchFamily="34" charset="0"/>
              </a:rPr>
              <a:t>Acadêmico</a:t>
            </a:r>
            <a:endParaRPr lang="pt-BR" sz="3200" b="1" dirty="0"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29891C6B-08D7-45B5-8BEA-09FC1E79E29D}"/>
              </a:ext>
            </a:extLst>
          </p:cNvPr>
          <p:cNvCxnSpPr/>
          <p:nvPr/>
        </p:nvCxnSpPr>
        <p:spPr>
          <a:xfrm flipH="1">
            <a:off x="649357" y="118188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xmlns="" id="{91D1D54F-043A-4B26-AAC3-B278DD9A8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</a:t>
            </a:fld>
            <a:endParaRPr lang="pt-BR"/>
          </a:p>
        </p:txBody>
      </p:sp>
      <p:pic>
        <p:nvPicPr>
          <p:cNvPr id="1026" name="Picture 2" descr="Resultado de imagem para apresentaÃ§Ã£o de trabalho">
            <a:extLst>
              <a:ext uri="{FF2B5EF4-FFF2-40B4-BE49-F238E27FC236}">
                <a16:creationId xmlns:a16="http://schemas.microsoft.com/office/drawing/2014/main" xmlns="" id="{66EF7CC5-F605-4236-BA8C-9B83A2BAA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279" y="2949685"/>
            <a:ext cx="3077024" cy="230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191983" y="1096795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/>
              <a:t>5. </a:t>
            </a:r>
            <a:r>
              <a:rPr lang="pt-BR" dirty="0">
                <a:latin typeface="Verdana" pitchFamily="34" charset="0"/>
                <a:ea typeface="Verdana" pitchFamily="34" charset="0"/>
              </a:rPr>
              <a:t>Escolha o Design correto: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F2DA22D0-38CD-451B-ACFD-1F77424D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20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A4CF126-D003-4B72-AEA8-DC8483811C1A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4B66EEAE-7B5B-4BF2-A879-52A22510F7D6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D06348A-D1EF-4C83-AAF8-FCCD86F30C7B}"/>
              </a:ext>
            </a:extLst>
          </p:cNvPr>
          <p:cNvSpPr/>
          <p:nvPr/>
        </p:nvSpPr>
        <p:spPr>
          <a:xfrm>
            <a:off x="516836" y="1625849"/>
            <a:ext cx="84946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O mesmo deve dar suporte ao tema, e não confundir ou distrair;</a:t>
            </a:r>
          </a:p>
        </p:txBody>
      </p:sp>
      <p:pic>
        <p:nvPicPr>
          <p:cNvPr id="16386" name="Picture 2" descr="Resultado de imagem para design do slide power point">
            <a:extLst>
              <a:ext uri="{FF2B5EF4-FFF2-40B4-BE49-F238E27FC236}">
                <a16:creationId xmlns:a16="http://schemas.microsoft.com/office/drawing/2014/main" xmlns="" id="{75CAA7BD-9D33-4074-9337-8ABA08B2E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16" y="2446996"/>
            <a:ext cx="5689933" cy="329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5DA4551C-D0B5-4FB6-A12E-EFFAEF9A47A1}"/>
              </a:ext>
            </a:extLst>
          </p:cNvPr>
          <p:cNvSpPr/>
          <p:nvPr/>
        </p:nvSpPr>
        <p:spPr>
          <a:xfrm>
            <a:off x="547333" y="5809774"/>
            <a:ext cx="84184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>
                <a:latin typeface="Verdana" pitchFamily="34" charset="0"/>
                <a:ea typeface="Verdana" pitchFamily="34" charset="0"/>
              </a:rPr>
              <a:t>Você pode criar seu próprio Design, mais autêntico e de acordo com sua pesquisa.</a:t>
            </a:r>
          </a:p>
        </p:txBody>
      </p:sp>
    </p:spTree>
    <p:extLst>
      <p:ext uri="{BB962C8B-B14F-4D97-AF65-F5344CB8AC3E}">
        <p14:creationId xmlns:p14="http://schemas.microsoft.com/office/powerpoint/2010/main" val="20850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243831" y="989562"/>
            <a:ext cx="7957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/>
              <a:t>6. </a:t>
            </a:r>
            <a:r>
              <a:rPr lang="pt-BR" sz="2800" dirty="0">
                <a:latin typeface="Verdana" pitchFamily="34" charset="0"/>
                <a:ea typeface="Verdana" pitchFamily="34" charset="0"/>
              </a:rPr>
              <a:t>Use Fotos e Imagens com moderação: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1FFEAAF9-348F-49E8-862F-941877DD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21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8AD377D-4D00-4688-B318-30ADF3F5C245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8007D782-EF2B-4AFF-AB5C-A31070D0DDD2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83D5075-FE86-466E-A332-13C5FAA68FCD}"/>
              </a:ext>
            </a:extLst>
          </p:cNvPr>
          <p:cNvSpPr/>
          <p:nvPr/>
        </p:nvSpPr>
        <p:spPr>
          <a:xfrm>
            <a:off x="231774" y="2018901"/>
            <a:ext cx="8655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São muito úteis quando bem utilizadas mas podem poluir e atrapalhar.</a:t>
            </a:r>
          </a:p>
        </p:txBody>
      </p:sp>
      <p:pic>
        <p:nvPicPr>
          <p:cNvPr id="15362" name="Picture 2" descr="Resultado de imagem para vaca">
            <a:extLst>
              <a:ext uri="{FF2B5EF4-FFF2-40B4-BE49-F238E27FC236}">
                <a16:creationId xmlns:a16="http://schemas.microsoft.com/office/drawing/2014/main" xmlns="" id="{E8C8AD6A-60E6-4530-95A4-405F19FF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5" y="3012920"/>
            <a:ext cx="2452347" cy="16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sultado de imagem para eagro">
            <a:extLst>
              <a:ext uri="{FF2B5EF4-FFF2-40B4-BE49-F238E27FC236}">
                <a16:creationId xmlns:a16="http://schemas.microsoft.com/office/drawing/2014/main" xmlns="" id="{2645BF1D-C56E-4778-9A78-E43A83DEF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77" y="3622099"/>
            <a:ext cx="2216478" cy="14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sultado de imagem para eagro">
            <a:extLst>
              <a:ext uri="{FF2B5EF4-FFF2-40B4-BE49-F238E27FC236}">
                <a16:creationId xmlns:a16="http://schemas.microsoft.com/office/drawing/2014/main" xmlns="" id="{46E0076A-6467-4096-814C-4775BCA4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98" y="2559687"/>
            <a:ext cx="4470304" cy="16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2826BE6-6A0C-4D66-A6F6-7F8630FCC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753" y="3421461"/>
            <a:ext cx="2181726" cy="16362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0B1360AD-0BB4-494F-AAC4-50ABA929A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6" y="5199673"/>
            <a:ext cx="2207112" cy="165533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4956464-2C51-4FAB-B188-40524515B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743" y="4901488"/>
            <a:ext cx="2527813" cy="189586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87B7FCE2-0956-4FDD-9A3B-B57D044BEF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573" b="19766"/>
          <a:stretch/>
        </p:blipFill>
        <p:spPr>
          <a:xfrm>
            <a:off x="2977045" y="4668254"/>
            <a:ext cx="3038012" cy="2067398"/>
          </a:xfrm>
          <a:prstGeom prst="rect">
            <a:avLst/>
          </a:prstGeom>
        </p:spPr>
      </p:pic>
      <p:pic>
        <p:nvPicPr>
          <p:cNvPr id="15376" name="Picture 16" descr="Resultado de imagem para negativo">
            <a:extLst>
              <a:ext uri="{FF2B5EF4-FFF2-40B4-BE49-F238E27FC236}">
                <a16:creationId xmlns:a16="http://schemas.microsoft.com/office/drawing/2014/main" xmlns="" id="{658534B5-90B2-4431-8DBE-D4AE3072B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2"/>
          <a:stretch/>
        </p:blipFill>
        <p:spPr bwMode="auto">
          <a:xfrm>
            <a:off x="3487493" y="2981447"/>
            <a:ext cx="2312471" cy="221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0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127815" y="1060552"/>
            <a:ext cx="7957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/>
              <a:t>6. </a:t>
            </a:r>
            <a:r>
              <a:rPr lang="pt-BR" dirty="0">
                <a:latin typeface="Verdana" pitchFamily="34" charset="0"/>
                <a:ea typeface="Verdana" pitchFamily="34" charset="0"/>
              </a:rPr>
              <a:t>Use Fotos e Imagens com moderação: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1FFEAAF9-348F-49E8-862F-941877DD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22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8AD377D-4D00-4688-B318-30ADF3F5C245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8007D782-EF2B-4AFF-AB5C-A31070D0DDD2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83D5075-FE86-466E-A332-13C5FAA68FCD}"/>
              </a:ext>
            </a:extLst>
          </p:cNvPr>
          <p:cNvSpPr/>
          <p:nvPr/>
        </p:nvSpPr>
        <p:spPr>
          <a:xfrm>
            <a:off x="231774" y="2018901"/>
            <a:ext cx="86555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São muito úteis quando bem utilizadas mas podem poluir e atrapalhar.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0C85374-7127-4924-9012-02DD510D4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73" b="19766"/>
          <a:stretch/>
        </p:blipFill>
        <p:spPr>
          <a:xfrm>
            <a:off x="2069428" y="3366141"/>
            <a:ext cx="4808553" cy="327226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631856EF-371D-42B3-A2AA-6B2DB7010A8E}"/>
              </a:ext>
            </a:extLst>
          </p:cNvPr>
          <p:cNvSpPr/>
          <p:nvPr/>
        </p:nvSpPr>
        <p:spPr>
          <a:xfrm>
            <a:off x="-97086" y="2941321"/>
            <a:ext cx="8655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dirty="0">
                <a:latin typeface="Verdana" pitchFamily="34" charset="0"/>
                <a:ea typeface="Verdana" pitchFamily="34" charset="0"/>
              </a:rPr>
              <a:t>Semana do meio ambiente</a:t>
            </a:r>
          </a:p>
        </p:txBody>
      </p:sp>
      <p:pic>
        <p:nvPicPr>
          <p:cNvPr id="10" name="Picture 16" descr="Resultado de imagem para negativo">
            <a:extLst>
              <a:ext uri="{FF2B5EF4-FFF2-40B4-BE49-F238E27FC236}">
                <a16:creationId xmlns:a16="http://schemas.microsoft.com/office/drawing/2014/main" xmlns="" id="{A4B2E12A-AB24-482A-B51F-0E145A262A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129" r="49829" b="-2658"/>
          <a:stretch/>
        </p:blipFill>
        <p:spPr bwMode="auto">
          <a:xfrm>
            <a:off x="7857995" y="5313347"/>
            <a:ext cx="1153586" cy="12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09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175241" y="1190509"/>
            <a:ext cx="8610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pPr algn="l"/>
            <a:r>
              <a:rPr lang="pt-BR" dirty="0"/>
              <a:t>7. </a:t>
            </a:r>
            <a:r>
              <a:rPr lang="pt-BR" dirty="0">
                <a:latin typeface="Verdana" pitchFamily="34" charset="0"/>
                <a:ea typeface="Verdana" pitchFamily="34" charset="0"/>
              </a:rPr>
              <a:t>Utilize Gráficos para demonstrar dados </a:t>
            </a:r>
            <a:r>
              <a:rPr lang="pt-BR" dirty="0" smtClean="0">
                <a:latin typeface="Verdana" pitchFamily="34" charset="0"/>
                <a:ea typeface="Verdana" pitchFamily="34" charset="0"/>
              </a:rPr>
              <a:t>numéricos</a:t>
            </a:r>
            <a:r>
              <a:rPr lang="pt-BR" dirty="0">
                <a:latin typeface="Verdana" pitchFamily="34" charset="0"/>
                <a:ea typeface="Verdana" pitchFamily="34" charset="0"/>
              </a:rPr>
              <a:t>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918EF20-F498-483A-99F9-37405C66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395D632-E6C4-4751-BA90-AC23E28EF2C3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3EB6C6D8-6CBB-4ADB-AEE7-2568F7CF50C2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EE027AAC-2D3A-42C6-BE34-9F9350B9BA4A}"/>
              </a:ext>
            </a:extLst>
          </p:cNvPr>
          <p:cNvSpPr/>
          <p:nvPr/>
        </p:nvSpPr>
        <p:spPr>
          <a:xfrm>
            <a:off x="1371600" y="2206172"/>
            <a:ext cx="58187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Facilita visualizar os resultados.</a:t>
            </a:r>
          </a:p>
        </p:txBody>
      </p:sp>
      <p:pic>
        <p:nvPicPr>
          <p:cNvPr id="14338" name="Picture 2" descr="Resultado de imagem para grÃ¡ficos agronomia">
            <a:extLst>
              <a:ext uri="{FF2B5EF4-FFF2-40B4-BE49-F238E27FC236}">
                <a16:creationId xmlns:a16="http://schemas.microsoft.com/office/drawing/2014/main" xmlns="" id="{EE876C3E-F75F-45CD-A18D-4ED39BB6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57" y="2963917"/>
            <a:ext cx="6760750" cy="375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7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111773" y="1225131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/>
              <a:t>8. </a:t>
            </a:r>
            <a:r>
              <a:rPr lang="pt-BR" dirty="0">
                <a:latin typeface="Verdana" pitchFamily="34" charset="0"/>
                <a:ea typeface="Verdana" pitchFamily="34" charset="0"/>
              </a:rPr>
              <a:t>Simule Animações e Transições</a:t>
            </a:r>
            <a:r>
              <a:rPr lang="pt-BR" dirty="0"/>
              <a:t>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8F38F39-D0A6-436A-8814-DE63862EC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24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9659468-17FC-4E45-8F2C-400939BB959E}"/>
              </a:ext>
            </a:extLst>
          </p:cNvPr>
          <p:cNvSpPr txBox="1"/>
          <p:nvPr/>
        </p:nvSpPr>
        <p:spPr>
          <a:xfrm>
            <a:off x="649357" y="-44808"/>
            <a:ext cx="8226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571FC6A7-3CAD-4BAA-B11B-EB68FD103F28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DF6C44BD-BD68-4E33-AC02-8814FB92BECB}"/>
              </a:ext>
            </a:extLst>
          </p:cNvPr>
          <p:cNvSpPr/>
          <p:nvPr/>
        </p:nvSpPr>
        <p:spPr>
          <a:xfrm>
            <a:off x="649357" y="1930817"/>
            <a:ext cx="55706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Isso evita “sono” na plateia.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37B2E48-3DAE-4A25-A3CC-B37658E84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53" y="2675941"/>
            <a:ext cx="5765997" cy="38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04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240109" y="1209089"/>
            <a:ext cx="8567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/>
              <a:t>9. </a:t>
            </a:r>
            <a:r>
              <a:rPr lang="pt-BR" dirty="0">
                <a:latin typeface="Verdana" pitchFamily="34" charset="0"/>
                <a:ea typeface="Verdana" pitchFamily="34" charset="0"/>
              </a:rPr>
              <a:t>Cuidado com Músicas e Efeitos Sonoros: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5E3E696-B2DE-4A53-921E-1E5D783B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25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F489D14-5117-467E-82A3-D8948652B9D8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ED685ECB-16DD-43A2-8408-E5916B755F11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9CFCB37-3FCB-4724-89AC-A3B1EE6BE3DC}"/>
              </a:ext>
            </a:extLst>
          </p:cNvPr>
          <p:cNvSpPr/>
          <p:nvPr/>
        </p:nvSpPr>
        <p:spPr>
          <a:xfrm>
            <a:off x="359612" y="2438098"/>
            <a:ext cx="8431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Podem ser úteis, mas também podem se tornar chatos.</a:t>
            </a:r>
          </a:p>
        </p:txBody>
      </p:sp>
      <p:pic>
        <p:nvPicPr>
          <p:cNvPr id="12290" name="Picture 2" descr="Resultado de imagem para desenho auto falante">
            <a:extLst>
              <a:ext uri="{FF2B5EF4-FFF2-40B4-BE49-F238E27FC236}">
                <a16:creationId xmlns:a16="http://schemas.microsoft.com/office/drawing/2014/main" xmlns="" id="{6428B1F0-2358-442D-84E2-BA93FFC07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30999" y="3887321"/>
            <a:ext cx="1784351" cy="178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m para desenho homem tapando o ouvido">
            <a:extLst>
              <a:ext uri="{FF2B5EF4-FFF2-40B4-BE49-F238E27FC236}">
                <a16:creationId xmlns:a16="http://schemas.microsoft.com/office/drawing/2014/main" xmlns="" id="{0ED41483-7E2A-4A4B-98FB-675DF51D3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29" y="3429000"/>
            <a:ext cx="4946232" cy="25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127815" y="1177005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 b="1">
                <a:latin typeface="Comic Sans MS" panose="030F0702030302020204" pitchFamily="66" charset="0"/>
              </a:defRPr>
            </a:lvl1pPr>
          </a:lstStyle>
          <a:p>
            <a:r>
              <a:rPr lang="pt-BR" dirty="0"/>
              <a:t>10. </a:t>
            </a:r>
            <a:r>
              <a:rPr lang="pt-BR" dirty="0">
                <a:latin typeface="Verdana" pitchFamily="34" charset="0"/>
                <a:ea typeface="Verdana" pitchFamily="34" charset="0"/>
              </a:rPr>
              <a:t>Insira Vídeos na Apresentação: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2B24C1FB-03CC-48F5-AA5D-9843B93D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26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2A5D7B1-D6B7-492C-95B0-52C741385C48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C20C68E9-960D-44D5-BCB2-69D65BB23211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1F94F85-6151-4023-AFA5-4ACAA827F9B8}"/>
              </a:ext>
            </a:extLst>
          </p:cNvPr>
          <p:cNvSpPr/>
          <p:nvPr/>
        </p:nvSpPr>
        <p:spPr>
          <a:xfrm>
            <a:off x="295606" y="2018901"/>
            <a:ext cx="89125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Procure NÃO utilizar DVDs e/ou arquivos separados.</a:t>
            </a:r>
          </a:p>
        </p:txBody>
      </p:sp>
      <p:pic>
        <p:nvPicPr>
          <p:cNvPr id="11266" name="Picture 2" descr="Resultado de imagem para vÃ­deo em slide power point">
            <a:extLst>
              <a:ext uri="{FF2B5EF4-FFF2-40B4-BE49-F238E27FC236}">
                <a16:creationId xmlns:a16="http://schemas.microsoft.com/office/drawing/2014/main" xmlns="" id="{E13E2D21-D3BD-4EA9-BE15-491C9D91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07" y="2752477"/>
            <a:ext cx="6256082" cy="32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256151" y="1369509"/>
            <a:ext cx="84946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Além do tradicional Power Point, há ainda inúmeros outros programas utilizados para a elaboração de apresentação, veja abaixo alguns outros: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A26B9AB-515E-44D3-BBE2-91DBE268927C}"/>
              </a:ext>
            </a:extLst>
          </p:cNvPr>
          <p:cNvSpPr txBox="1"/>
          <p:nvPr/>
        </p:nvSpPr>
        <p:spPr>
          <a:xfrm>
            <a:off x="789375" y="2674151"/>
            <a:ext cx="795793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pt-BR" b="1" dirty="0" err="1">
                <a:latin typeface="Verdana" pitchFamily="34" charset="0"/>
                <a:ea typeface="Verdana" pitchFamily="34" charset="0"/>
              </a:rPr>
              <a:t>Prezi</a:t>
            </a:r>
            <a:endParaRPr lang="pt-BR" b="1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 err="1">
                <a:latin typeface="Verdana" pitchFamily="34" charset="0"/>
                <a:ea typeface="Verdana" pitchFamily="34" charset="0"/>
              </a:rPr>
              <a:t>Ashampoo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pt-BR" b="1" dirty="0" err="1">
                <a:latin typeface="Verdana" pitchFamily="34" charset="0"/>
                <a:ea typeface="Verdana" pitchFamily="34" charset="0"/>
              </a:rPr>
              <a:t>Presentations</a:t>
            </a:r>
            <a:endParaRPr lang="pt-BR" b="1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latin typeface="Verdana" pitchFamily="34" charset="0"/>
                <a:ea typeface="Verdana" pitchFamily="34" charset="0"/>
              </a:rPr>
              <a:t>Acrobat </a:t>
            </a:r>
            <a:r>
              <a:rPr lang="pt-BR" b="1" dirty="0" err="1">
                <a:latin typeface="Verdana" pitchFamily="34" charset="0"/>
                <a:ea typeface="Verdana" pitchFamily="34" charset="0"/>
              </a:rPr>
              <a:t>Presentations</a:t>
            </a:r>
            <a:endParaRPr lang="pt-BR" b="1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latin typeface="Verdana" pitchFamily="34" charset="0"/>
                <a:ea typeface="Verdana" pitchFamily="34" charset="0"/>
              </a:rPr>
              <a:t>Google </a:t>
            </a:r>
            <a:r>
              <a:rPr lang="pt-BR" b="1" dirty="0" err="1">
                <a:latin typeface="Verdana" pitchFamily="34" charset="0"/>
                <a:ea typeface="Verdana" pitchFamily="34" charset="0"/>
              </a:rPr>
              <a:t>Docs</a:t>
            </a:r>
            <a:endParaRPr lang="pt-BR" b="1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 err="1">
                <a:latin typeface="Verdana" pitchFamily="34" charset="0"/>
                <a:ea typeface="Verdana" pitchFamily="34" charset="0"/>
              </a:rPr>
              <a:t>SlideRocket</a:t>
            </a:r>
            <a:endParaRPr lang="pt-BR" b="1" dirty="0">
              <a:latin typeface="Verdana" pitchFamily="34" charset="0"/>
              <a:ea typeface="Verdana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dirty="0">
                <a:latin typeface="Verdana" pitchFamily="34" charset="0"/>
                <a:ea typeface="Verdana" pitchFamily="34" charset="0"/>
              </a:rPr>
              <a:t>280Slides</a:t>
            </a:r>
          </a:p>
          <a:p>
            <a:pPr>
              <a:lnSpc>
                <a:spcPct val="150000"/>
              </a:lnSpc>
            </a:pPr>
            <a:r>
              <a:rPr lang="pt-BR" b="1" dirty="0" err="1">
                <a:latin typeface="Verdana" pitchFamily="34" charset="0"/>
                <a:ea typeface="Verdana" pitchFamily="34" charset="0"/>
              </a:rPr>
              <a:t>Zoho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 </a:t>
            </a:r>
            <a:r>
              <a:rPr lang="pt-BR" b="1" dirty="0" err="1">
                <a:latin typeface="Verdana" pitchFamily="34" charset="0"/>
                <a:ea typeface="Verdana" pitchFamily="34" charset="0"/>
              </a:rPr>
              <a:t>Work</a:t>
            </a:r>
            <a:endParaRPr lang="pt-BR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19DEF28-BA76-4C72-8020-CDC4E257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27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50B1BF8-4531-4275-B6DE-34FD52B00197}"/>
              </a:ext>
            </a:extLst>
          </p:cNvPr>
          <p:cNvSpPr txBox="1"/>
          <p:nvPr/>
        </p:nvSpPr>
        <p:spPr>
          <a:xfrm>
            <a:off x="125808" y="30685"/>
            <a:ext cx="875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BED50F5A-D65A-4FDE-BAE0-B793E6B41E83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E059727-C88A-44EB-AF00-2C1A2311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28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6BF2865-D7B3-4D5A-949C-37FEC7C16014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C99E5900-AA1A-435F-83B1-5CA2B269ABE6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2E18EF82-305A-4904-AE7E-7DD2CCAACA75}"/>
              </a:ext>
            </a:extLst>
          </p:cNvPr>
          <p:cNvSpPr txBox="1"/>
          <p:nvPr/>
        </p:nvSpPr>
        <p:spPr>
          <a:xfrm>
            <a:off x="526773" y="1252334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b="1" dirty="0">
                <a:latin typeface="Verdana" pitchFamily="34" charset="0"/>
                <a:ea typeface="Verdana" pitchFamily="34" charset="0"/>
              </a:rPr>
              <a:t>Não esqueça de: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87C28C3-12CA-4AA8-B405-F1334A011DB9}"/>
              </a:ext>
            </a:extLst>
          </p:cNvPr>
          <p:cNvSpPr/>
          <p:nvPr/>
        </p:nvSpPr>
        <p:spPr>
          <a:xfrm>
            <a:off x="483636" y="2236344"/>
            <a:ext cx="849464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500" dirty="0">
                <a:latin typeface="Verdana" pitchFamily="34" charset="0"/>
                <a:ea typeface="Verdana" pitchFamily="34" charset="0"/>
              </a:rPr>
              <a:t>Numerar os slides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pt-BR" sz="2500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500" dirty="0">
                <a:latin typeface="Verdana" pitchFamily="34" charset="0"/>
                <a:ea typeface="Verdana" pitchFamily="34" charset="0"/>
              </a:rPr>
              <a:t>Agradecimentos (principalmente quando recebeu bolsas)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4A041EA-6A6B-473A-AF92-4C0823FC8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8" b="18437"/>
          <a:stretch/>
        </p:blipFill>
        <p:spPr>
          <a:xfrm>
            <a:off x="4227444" y="2362388"/>
            <a:ext cx="4033840" cy="24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5776357-1764-4DAA-9D78-E542EAB75E87}"/>
              </a:ext>
            </a:extLst>
          </p:cNvPr>
          <p:cNvSpPr txBox="1"/>
          <p:nvPr/>
        </p:nvSpPr>
        <p:spPr>
          <a:xfrm>
            <a:off x="477079" y="1563758"/>
            <a:ext cx="8335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>
                <a:latin typeface="Comic Sans MS" panose="030F0702030302020204" pitchFamily="66" charset="0"/>
              </a:defRPr>
            </a:lvl1pPr>
          </a:lstStyle>
          <a:p>
            <a:pPr algn="just"/>
            <a:r>
              <a:rPr lang="pt-BR" dirty="0">
                <a:latin typeface="Verdana" pitchFamily="34" charset="0"/>
                <a:ea typeface="Verdana" pitchFamily="34" charset="0"/>
              </a:rPr>
              <a:t>Existem regras/normas para uma boa apresentação?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397566" y="3226907"/>
            <a:ext cx="833561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>
                <a:latin typeface="Verdana" pitchFamily="34" charset="0"/>
                <a:ea typeface="Verdana" pitchFamily="34" charset="0"/>
              </a:rPr>
              <a:t>Não! Não existem normas regulamentadas pela ABNT para confeccionar uma apresentação de slides para um trabalho acadêmico.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>
              <a:latin typeface="Verdana" pitchFamily="34" charset="0"/>
              <a:ea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>
              <a:latin typeface="Verdana" pitchFamily="34" charset="0"/>
              <a:ea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dirty="0">
              <a:latin typeface="Verdana" pitchFamily="34" charset="0"/>
              <a:ea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dirty="0">
                <a:latin typeface="Verdana" pitchFamily="34" charset="0"/>
                <a:ea typeface="Verdana" pitchFamily="34" charset="0"/>
              </a:rPr>
              <a:t>O que se preza é o </a:t>
            </a:r>
            <a:r>
              <a:rPr lang="pt-BR" b="1" dirty="0">
                <a:latin typeface="Verdana" pitchFamily="34" charset="0"/>
                <a:ea typeface="Verdana" pitchFamily="34" charset="0"/>
              </a:rPr>
              <a:t>BOM SENSO</a:t>
            </a:r>
            <a:r>
              <a:rPr lang="pt-BR" dirty="0">
                <a:latin typeface="Verdana" pitchFamily="34" charset="0"/>
                <a:ea typeface="Verdana" pitchFamily="34" charset="0"/>
              </a:rPr>
              <a:t>!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DFFE3E9E-5A43-4C91-849A-091DE831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3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9E1AC1B-2335-4672-93C8-0C0E05E86A01}"/>
              </a:ext>
            </a:extLst>
          </p:cNvPr>
          <p:cNvSpPr txBox="1"/>
          <p:nvPr/>
        </p:nvSpPr>
        <p:spPr>
          <a:xfrm>
            <a:off x="-927651" y="17433"/>
            <a:ext cx="9939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latin typeface="Verdana" pitchFamily="34" charset="0"/>
                <a:ea typeface="Verdana" pitchFamily="34" charset="0"/>
              </a:rPr>
              <a:t>Apresentação de Trabalho Acadêmico </a:t>
            </a:r>
          </a:p>
          <a:p>
            <a:pPr algn="r"/>
            <a:r>
              <a:rPr lang="pt-BR" sz="2800" b="1" dirty="0">
                <a:latin typeface="Verdana" pitchFamily="34" charset="0"/>
                <a:ea typeface="Verdana" pitchFamily="34" charset="0"/>
              </a:rPr>
              <a:t>Power Point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B44B30CA-D97B-460D-89A5-5796277ADA6E}"/>
              </a:ext>
            </a:extLst>
          </p:cNvPr>
          <p:cNvCxnSpPr/>
          <p:nvPr/>
        </p:nvCxnSpPr>
        <p:spPr>
          <a:xfrm flipH="1">
            <a:off x="649357" y="118188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7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5776357-1764-4DAA-9D78-E542EAB75E87}"/>
              </a:ext>
            </a:extLst>
          </p:cNvPr>
          <p:cNvSpPr txBox="1"/>
          <p:nvPr/>
        </p:nvSpPr>
        <p:spPr>
          <a:xfrm>
            <a:off x="278295" y="1181886"/>
            <a:ext cx="8515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O que se deve EVITAR numa apresentação: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477078" y="2286004"/>
            <a:ext cx="825610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Ler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looooooooooooooooongos</a:t>
            </a:r>
            <a:r>
              <a:rPr lang="pt-BR" dirty="0">
                <a:latin typeface="Verdana" pitchFamily="34" charset="0"/>
                <a:ea typeface="Verdana" pitchFamily="34" charset="0"/>
              </a:rPr>
              <a:t> textos projetados na tela, que causam a audiência e pouco acrescenta, uma vez que todos estão vendo a mesma coisa</a:t>
            </a:r>
            <a:r>
              <a:rPr lang="pt-BR" dirty="0" smtClean="0">
                <a:latin typeface="Verdana" pitchFamily="34" charset="0"/>
                <a:ea typeface="Verdana" pitchFamily="34" charset="0"/>
              </a:rPr>
              <a:t>...</a:t>
            </a:r>
          </a:p>
          <a:p>
            <a:endParaRPr lang="pt-BR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255BBCD-02AD-40EC-BE2A-6F9C1720BDEF}"/>
              </a:ext>
            </a:extLst>
          </p:cNvPr>
          <p:cNvSpPr txBox="1"/>
          <p:nvPr/>
        </p:nvSpPr>
        <p:spPr>
          <a:xfrm>
            <a:off x="477078" y="3871604"/>
            <a:ext cx="79579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Inscrever </a:t>
            </a:r>
            <a:r>
              <a:rPr lang="pt-BR" dirty="0" err="1">
                <a:latin typeface="Verdana" pitchFamily="34" charset="0"/>
                <a:ea typeface="Verdana" pitchFamily="34" charset="0"/>
              </a:rPr>
              <a:t>erradu</a:t>
            </a:r>
            <a:endParaRPr lang="pt-BR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B8A3C79-8F04-4CA9-8793-56775F12D7D3}"/>
              </a:ext>
            </a:extLst>
          </p:cNvPr>
          <p:cNvSpPr txBox="1"/>
          <p:nvPr/>
        </p:nvSpPr>
        <p:spPr>
          <a:xfrm>
            <a:off x="477078" y="4617594"/>
            <a:ext cx="7957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 smtClean="0">
                <a:latin typeface="Verdana" pitchFamily="34" charset="0"/>
                <a:ea typeface="Verdana" pitchFamily="34" charset="0"/>
              </a:rPr>
              <a:t>Interromper </a:t>
            </a:r>
            <a:r>
              <a:rPr lang="pt-BR" dirty="0">
                <a:latin typeface="Verdana" pitchFamily="34" charset="0"/>
                <a:ea typeface="Verdana" pitchFamily="34" charset="0"/>
              </a:rPr>
              <a:t>a</a:t>
            </a:r>
          </a:p>
          <a:p>
            <a:pPr marL="0" indent="0">
              <a:buNone/>
            </a:pPr>
            <a:r>
              <a:rPr lang="pt-BR" dirty="0">
                <a:latin typeface="Verdana" pitchFamily="34" charset="0"/>
                <a:ea typeface="Verdana" pitchFamily="34" charset="0"/>
              </a:rPr>
              <a:t>    apresentação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2BE75AA9-6A77-4DB0-AFB2-E367D701D5DB}"/>
              </a:ext>
            </a:extLst>
          </p:cNvPr>
          <p:cNvSpPr txBox="1"/>
          <p:nvPr/>
        </p:nvSpPr>
        <p:spPr>
          <a:xfrm>
            <a:off x="477078" y="5731568"/>
            <a:ext cx="7957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1100" dirty="0">
                <a:latin typeface="Verdana" pitchFamily="34" charset="0"/>
                <a:ea typeface="Verdana" pitchFamily="34" charset="0"/>
              </a:rPr>
              <a:t>Usar uma fonte minúscula e difícil de ser lida.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CEB8F871-8933-4484-9177-E1AAA14E0402}"/>
              </a:ext>
            </a:extLst>
          </p:cNvPr>
          <p:cNvSpPr txBox="1"/>
          <p:nvPr/>
        </p:nvSpPr>
        <p:spPr>
          <a:xfrm>
            <a:off x="477078" y="6202024"/>
            <a:ext cx="79579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Deixar de conferir a sequência dos slides.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EA7733F3-20C5-47F6-B1E3-7121911B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4</a:t>
            </a:fld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5E6A46A6-8048-4AA2-B3B9-10A9B52E5218}"/>
              </a:ext>
            </a:extLst>
          </p:cNvPr>
          <p:cNvSpPr txBox="1"/>
          <p:nvPr/>
        </p:nvSpPr>
        <p:spPr>
          <a:xfrm>
            <a:off x="-927651" y="17433"/>
            <a:ext cx="9939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>
                <a:latin typeface="Verdana" pitchFamily="34" charset="0"/>
                <a:ea typeface="Verdana" pitchFamily="34" charset="0"/>
              </a:rPr>
              <a:t>Apresentação de Trabalho Acadêmico </a:t>
            </a:r>
          </a:p>
          <a:p>
            <a:pPr algn="r"/>
            <a:r>
              <a:rPr lang="pt-BR" sz="2800" b="1" dirty="0">
                <a:latin typeface="Verdana" pitchFamily="34" charset="0"/>
                <a:ea typeface="Verdana" pitchFamily="34" charset="0"/>
              </a:rPr>
              <a:t>Power Point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517611C1-D594-4188-8732-BDD7967B9264}"/>
              </a:ext>
            </a:extLst>
          </p:cNvPr>
          <p:cNvCxnSpPr/>
          <p:nvPr/>
        </p:nvCxnSpPr>
        <p:spPr>
          <a:xfrm flipH="1">
            <a:off x="649357" y="118188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9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5776357-1764-4DAA-9D78-E542EAB75E87}"/>
              </a:ext>
            </a:extLst>
          </p:cNvPr>
          <p:cNvSpPr txBox="1"/>
          <p:nvPr/>
        </p:nvSpPr>
        <p:spPr>
          <a:xfrm>
            <a:off x="516835" y="1616766"/>
            <a:ext cx="82163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Priorize os conteúdos em tópicos que ajudam a estruturar a sua fala, evitando ao máximo a leitura;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516835" y="2988364"/>
            <a:ext cx="82163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Lembre-se que sua audiência lerá primeiro que você;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255BBCD-02AD-40EC-BE2A-6F9C1720BDEF}"/>
              </a:ext>
            </a:extLst>
          </p:cNvPr>
          <p:cNvSpPr txBox="1"/>
          <p:nvPr/>
        </p:nvSpPr>
        <p:spPr>
          <a:xfrm>
            <a:off x="516835" y="4055167"/>
            <a:ext cx="82163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Seja o mais conciso possível, não se preocupando com detalhes.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7B8A3C79-8F04-4CA9-8793-56775F12D7D3}"/>
              </a:ext>
            </a:extLst>
          </p:cNvPr>
          <p:cNvSpPr txBox="1"/>
          <p:nvPr/>
        </p:nvSpPr>
        <p:spPr>
          <a:xfrm>
            <a:off x="516835" y="5526159"/>
            <a:ext cx="82163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 algn="just">
              <a:buFont typeface="Wingdings" panose="05000000000000000000" pitchFamily="2" charset="2"/>
              <a:buChar char="ü"/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É recomendável que ensaie a apresentação ou pelo menos veja com antecedência para evitar “micos”;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EB58F78F-D154-48F9-84E2-BA5D19BCB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5</a:t>
            </a:fld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F8CC9C5B-167E-4AB6-A618-2F69DD546E69}"/>
              </a:ext>
            </a:extLst>
          </p:cNvPr>
          <p:cNvSpPr txBox="1"/>
          <p:nvPr/>
        </p:nvSpPr>
        <p:spPr>
          <a:xfrm>
            <a:off x="-927651" y="17433"/>
            <a:ext cx="9939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Verdana" pitchFamily="34" charset="0"/>
                <a:ea typeface="Verdana" pitchFamily="34" charset="0"/>
              </a:rPr>
              <a:t>Apresentação de Trabalho Acadêmico </a:t>
            </a:r>
          </a:p>
          <a:p>
            <a:pPr algn="r"/>
            <a:r>
              <a:rPr lang="pt-BR" sz="3200" b="1" dirty="0">
                <a:latin typeface="Verdana" pitchFamily="34" charset="0"/>
                <a:ea typeface="Verdana" pitchFamily="34" charset="0"/>
              </a:rPr>
              <a:t>Power Point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EF6A8E06-B7AA-471C-B5CA-66BDAA2A35D4}"/>
              </a:ext>
            </a:extLst>
          </p:cNvPr>
          <p:cNvCxnSpPr/>
          <p:nvPr/>
        </p:nvCxnSpPr>
        <p:spPr>
          <a:xfrm flipH="1">
            <a:off x="649357" y="118188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3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5776357-1764-4DAA-9D78-E542EAB75E87}"/>
              </a:ext>
            </a:extLst>
          </p:cNvPr>
          <p:cNvSpPr txBox="1"/>
          <p:nvPr/>
        </p:nvSpPr>
        <p:spPr>
          <a:xfrm>
            <a:off x="176463" y="1314760"/>
            <a:ext cx="835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sz="2800" dirty="0">
                <a:latin typeface="Verdana" pitchFamily="34" charset="0"/>
                <a:ea typeface="Verdana" pitchFamily="34" charset="0"/>
              </a:rPr>
              <a:t>Breve prática de como procurar ser conciso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A76D2080-5A95-4630-BC6C-2B903A360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6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F6DFD5B-96EF-47E7-97FC-3DE9D555FA4F}"/>
              </a:ext>
            </a:extLst>
          </p:cNvPr>
          <p:cNvSpPr txBox="1"/>
          <p:nvPr/>
        </p:nvSpPr>
        <p:spPr>
          <a:xfrm>
            <a:off x="-927651" y="17433"/>
            <a:ext cx="9939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Verdana" pitchFamily="34" charset="0"/>
                <a:ea typeface="Verdana" pitchFamily="34" charset="0"/>
              </a:rPr>
              <a:t>Apresentação de Trabalho Acadêmico </a:t>
            </a:r>
          </a:p>
          <a:p>
            <a:pPr algn="r"/>
            <a:r>
              <a:rPr lang="pt-BR" sz="3200" b="1" dirty="0">
                <a:latin typeface="Verdana" pitchFamily="34" charset="0"/>
                <a:ea typeface="Verdana" pitchFamily="34" charset="0"/>
              </a:rPr>
              <a:t>Power </a:t>
            </a:r>
            <a:r>
              <a:rPr lang="pt-BR" sz="3200" b="1" dirty="0" err="1" smtClean="0">
                <a:latin typeface="Verdana" pitchFamily="34" charset="0"/>
                <a:ea typeface="Verdana" pitchFamily="34" charset="0"/>
              </a:rPr>
              <a:t>Pointv</a:t>
            </a:r>
            <a:endParaRPr lang="pt-BR" sz="3200" b="1" dirty="0">
              <a:latin typeface="Verdana" pitchFamily="34" charset="0"/>
              <a:ea typeface="Verdana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EC6E7849-46BE-4B2F-989E-25645BE105C9}"/>
              </a:ext>
            </a:extLst>
          </p:cNvPr>
          <p:cNvCxnSpPr/>
          <p:nvPr/>
        </p:nvCxnSpPr>
        <p:spPr>
          <a:xfrm flipH="1">
            <a:off x="649357" y="118188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33FDD3E0-898F-4047-B8D8-C6C3D722E20D}"/>
              </a:ext>
            </a:extLst>
          </p:cNvPr>
          <p:cNvSpPr/>
          <p:nvPr/>
        </p:nvSpPr>
        <p:spPr>
          <a:xfrm>
            <a:off x="0" y="2040087"/>
            <a:ext cx="90114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Verdana" pitchFamily="34" charset="0"/>
                <a:ea typeface="Verdana" pitchFamily="34" charset="0"/>
              </a:rPr>
              <a:t>M. </a:t>
            </a:r>
            <a:r>
              <a:rPr lang="pt-BR" sz="2400" i="1" dirty="0" err="1">
                <a:latin typeface="Verdana" pitchFamily="34" charset="0"/>
                <a:ea typeface="Verdana" pitchFamily="34" charset="0"/>
              </a:rPr>
              <a:t>quinquenervia</a:t>
            </a:r>
            <a:r>
              <a:rPr lang="pt-BR" sz="2400" i="1" dirty="0">
                <a:latin typeface="Verdana" pitchFamily="34" charset="0"/>
                <a:ea typeface="Verdana" pitchFamily="34" charset="0"/>
              </a:rPr>
              <a:t> 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é uma árvore de pequeno a médio porte, com aproximadamente 8 a 12m, podendo atingir até 25 m de al­tura dependendo das condições de crescimento locais, folhas elípticas-lanceoladas, coriáceas e casca esbranquiçada ou acinzentada (DORAN, TURNBULL, 1997; BROPHY, 1999). Possuem folhas inteiras verde-escuro, duras, estreitas com medidas de 4-9 cm de comprimento e 2-3,5 cm de largura e 5 cm (raramente 3 ou 7 cm) veias paralelas da base à ponta, possuem um cheiros quando esmagadas, geralmente com glândulas de óleo, mas sem estípulas e bissexuais (BOLAND et al., 1984; DORAN, TURNBULL, 1997).</a:t>
            </a:r>
          </a:p>
        </p:txBody>
      </p:sp>
      <p:pic>
        <p:nvPicPr>
          <p:cNvPr id="8" name="Picture 16" descr="Resultado de imagem para negativo">
            <a:extLst>
              <a:ext uri="{FF2B5EF4-FFF2-40B4-BE49-F238E27FC236}">
                <a16:creationId xmlns:a16="http://schemas.microsoft.com/office/drawing/2014/main" xmlns="" id="{1933C478-13F8-48CE-801E-AA79DC6EE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2"/>
          <a:stretch/>
        </p:blipFill>
        <p:spPr bwMode="auto">
          <a:xfrm>
            <a:off x="132520" y="4554004"/>
            <a:ext cx="2312471" cy="221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2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7023D688-EE6F-4405-AB3E-FE8DB856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634" y="6645107"/>
            <a:ext cx="2057400" cy="365125"/>
          </a:xfrm>
        </p:spPr>
        <p:txBody>
          <a:bodyPr/>
          <a:lstStyle/>
          <a:p>
            <a:fld id="{8EDD0893-1F4E-4259-8756-06A970C6D6E1}" type="slidenum">
              <a:rPr lang="pt-BR" smtClean="0"/>
              <a:t>7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F1F675E-193F-4B29-929F-0A531607884A}"/>
              </a:ext>
            </a:extLst>
          </p:cNvPr>
          <p:cNvSpPr txBox="1"/>
          <p:nvPr/>
        </p:nvSpPr>
        <p:spPr>
          <a:xfrm>
            <a:off x="-927651" y="-9071"/>
            <a:ext cx="9939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latin typeface="Verdana" pitchFamily="34" charset="0"/>
                <a:ea typeface="Verdana" pitchFamily="34" charset="0"/>
              </a:rPr>
              <a:t>Apresentação de Trabalho Acadêmico </a:t>
            </a:r>
          </a:p>
          <a:p>
            <a:pPr algn="r"/>
            <a:r>
              <a:rPr lang="pt-BR" sz="3200" b="1" dirty="0">
                <a:latin typeface="Verdana" pitchFamily="34" charset="0"/>
                <a:ea typeface="Verdana" pitchFamily="34" charset="0"/>
              </a:rPr>
              <a:t>Power Point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DEE88A53-286E-4E92-BB19-8BF3C5CE758E}"/>
              </a:ext>
            </a:extLst>
          </p:cNvPr>
          <p:cNvCxnSpPr/>
          <p:nvPr/>
        </p:nvCxnSpPr>
        <p:spPr>
          <a:xfrm flipH="1">
            <a:off x="649357" y="1155382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B733AE8E-6600-4ADC-B5C1-BB60974FE587}"/>
              </a:ext>
            </a:extLst>
          </p:cNvPr>
          <p:cNvSpPr txBox="1"/>
          <p:nvPr/>
        </p:nvSpPr>
        <p:spPr>
          <a:xfrm>
            <a:off x="176464" y="1090172"/>
            <a:ext cx="8063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dirty="0">
                <a:latin typeface="Verdana" pitchFamily="34" charset="0"/>
                <a:ea typeface="Verdana" pitchFamily="34" charset="0"/>
              </a:rPr>
              <a:t>Breve prática de como procurar ser conciso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7AC967F-CE4A-435A-9F4A-43F8AC0D990F}"/>
              </a:ext>
            </a:extLst>
          </p:cNvPr>
          <p:cNvSpPr/>
          <p:nvPr/>
        </p:nvSpPr>
        <p:spPr>
          <a:xfrm>
            <a:off x="55179" y="2970232"/>
            <a:ext cx="4968552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200" dirty="0">
                <a:latin typeface="Verdana" pitchFamily="34" charset="0"/>
                <a:ea typeface="Verdana" pitchFamily="34" charset="0"/>
              </a:rPr>
              <a:t>Árvore de médio porte (8-12 m de altura);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5F0E5C7A-C21D-4947-B1DC-4FB0B9ACE540}"/>
              </a:ext>
            </a:extLst>
          </p:cNvPr>
          <p:cNvSpPr/>
          <p:nvPr/>
        </p:nvSpPr>
        <p:spPr>
          <a:xfrm>
            <a:off x="15813" y="2005955"/>
            <a:ext cx="849565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latin typeface="Verdana" pitchFamily="34" charset="0"/>
                <a:ea typeface="Verdana" pitchFamily="34" charset="0"/>
              </a:rPr>
              <a:t>ESPÉCIE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 </a:t>
            </a:r>
            <a:r>
              <a:rPr lang="pt-BR" sz="2400" i="1" dirty="0" err="1">
                <a:latin typeface="Verdana" pitchFamily="34" charset="0"/>
                <a:ea typeface="Verdana" pitchFamily="34" charset="0"/>
              </a:rPr>
              <a:t>Melaleuca</a:t>
            </a:r>
            <a:r>
              <a:rPr lang="pt-BR" sz="2400" i="1" dirty="0">
                <a:latin typeface="Verdana" pitchFamily="34" charset="0"/>
                <a:ea typeface="Verdana" pitchFamily="34" charset="0"/>
              </a:rPr>
              <a:t> </a:t>
            </a:r>
            <a:r>
              <a:rPr lang="pt-BR" sz="2400" i="1" dirty="0" err="1">
                <a:latin typeface="Verdana" pitchFamily="34" charset="0"/>
                <a:ea typeface="Verdana" pitchFamily="34" charset="0"/>
              </a:rPr>
              <a:t>quinquenervia</a:t>
            </a:r>
            <a:r>
              <a:rPr lang="pt-BR" sz="2400" i="1" dirty="0">
                <a:latin typeface="Verdana" pitchFamily="34" charset="0"/>
                <a:ea typeface="Verdana" pitchFamily="34" charset="0"/>
              </a:rPr>
              <a:t> </a:t>
            </a:r>
            <a:r>
              <a:rPr lang="pt-BR" sz="2400" dirty="0">
                <a:latin typeface="Verdana" pitchFamily="34" charset="0"/>
                <a:ea typeface="Verdana" pitchFamily="34" charset="0"/>
              </a:rPr>
              <a:t>(Cav.) S. T. Blake 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20BB6DB0-0431-4CD5-B51B-A534DAB1068D}"/>
              </a:ext>
            </a:extLst>
          </p:cNvPr>
          <p:cNvSpPr/>
          <p:nvPr/>
        </p:nvSpPr>
        <p:spPr>
          <a:xfrm>
            <a:off x="176464" y="6246972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pt-BR" sz="1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(BOLAND et al., 1984; DORAN;  TURNBULL, 1997; SERBESOFF-KING, 2003).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xmlns="" id="{1D31ABE8-7969-474F-B1B9-9C7336F87F64}"/>
              </a:ext>
            </a:extLst>
          </p:cNvPr>
          <p:cNvSpPr/>
          <p:nvPr/>
        </p:nvSpPr>
        <p:spPr>
          <a:xfrm>
            <a:off x="55178" y="4163374"/>
            <a:ext cx="4894395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Folhas (4-9 cm de comprimento);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520128DF-A63B-4178-92A4-8799C23CB239}"/>
              </a:ext>
            </a:extLst>
          </p:cNvPr>
          <p:cNvSpPr/>
          <p:nvPr/>
        </p:nvSpPr>
        <p:spPr>
          <a:xfrm>
            <a:off x="55179" y="5108407"/>
            <a:ext cx="4968552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pt-BR" sz="22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As flores são produzidas em forma de cachos de 4-8.5 x 2,5-3,5 cm;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xmlns="" id="{3CB63B70-9F01-466B-96FA-95694F88C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49" y="2607546"/>
            <a:ext cx="2209237" cy="3161476"/>
          </a:xfrm>
          <a:prstGeom prst="rect">
            <a:avLst/>
          </a:prstGeom>
        </p:spPr>
      </p:pic>
      <p:pic>
        <p:nvPicPr>
          <p:cNvPr id="51" name="Imagem 50" descr="C:\INFOWAY\FRANCISCO\MESTRADO\3º SEMESTRE\QUALIFICAÇÃO\IMAGENS\FOTOS COLETA\DSCF6044.JPG">
            <a:extLst>
              <a:ext uri="{FF2B5EF4-FFF2-40B4-BE49-F238E27FC236}">
                <a16:creationId xmlns:a16="http://schemas.microsoft.com/office/drawing/2014/main" xmlns="" id="{ABB0BD12-D53B-4C26-90ED-17294FFC8FF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r="10659" b="14529"/>
          <a:stretch/>
        </p:blipFill>
        <p:spPr bwMode="auto">
          <a:xfrm rot="5400000">
            <a:off x="5478958" y="3060537"/>
            <a:ext cx="3462265" cy="2556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2" name="Grupo 17">
            <a:extLst>
              <a:ext uri="{FF2B5EF4-FFF2-40B4-BE49-F238E27FC236}">
                <a16:creationId xmlns:a16="http://schemas.microsoft.com/office/drawing/2014/main" xmlns="" id="{ECFEAE2E-6A36-4D01-83D8-5F7B8229DDE2}"/>
              </a:ext>
            </a:extLst>
          </p:cNvPr>
          <p:cNvGrpSpPr/>
          <p:nvPr/>
        </p:nvGrpSpPr>
        <p:grpSpPr>
          <a:xfrm>
            <a:off x="5796136" y="2505639"/>
            <a:ext cx="2762362" cy="4202998"/>
            <a:chOff x="5986102" y="2377303"/>
            <a:chExt cx="2762362" cy="4202998"/>
          </a:xfrm>
        </p:grpSpPr>
        <p:pic>
          <p:nvPicPr>
            <p:cNvPr id="53" name="Imagem 52">
              <a:extLst>
                <a:ext uri="{FF2B5EF4-FFF2-40B4-BE49-F238E27FC236}">
                  <a16:creationId xmlns:a16="http://schemas.microsoft.com/office/drawing/2014/main" xmlns="" id="{875F9C0E-F9B1-4681-8C91-B0E4AEA110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7" t="20453" r="10968" b="23518"/>
            <a:stretch/>
          </p:blipFill>
          <p:spPr>
            <a:xfrm rot="5400000">
              <a:off x="5265784" y="3097621"/>
              <a:ext cx="4202998" cy="2762362"/>
            </a:xfrm>
            <a:prstGeom prst="rect">
              <a:avLst/>
            </a:prstGeom>
          </p:spPr>
        </p:pic>
        <p:grpSp>
          <p:nvGrpSpPr>
            <p:cNvPr id="54" name="Grupo 5">
              <a:extLst>
                <a:ext uri="{FF2B5EF4-FFF2-40B4-BE49-F238E27FC236}">
                  <a16:creationId xmlns:a16="http://schemas.microsoft.com/office/drawing/2014/main" xmlns="" id="{1903B06D-C90F-4B38-842A-136743A6815C}"/>
                </a:ext>
              </a:extLst>
            </p:cNvPr>
            <p:cNvGrpSpPr/>
            <p:nvPr/>
          </p:nvGrpSpPr>
          <p:grpSpPr>
            <a:xfrm>
              <a:off x="6338810" y="2614846"/>
              <a:ext cx="477344" cy="3447438"/>
              <a:chOff x="6506924" y="2564904"/>
              <a:chExt cx="477344" cy="2880320"/>
            </a:xfrm>
          </p:grpSpPr>
          <p:cxnSp>
            <p:nvCxnSpPr>
              <p:cNvPr id="55" name="Conector reto 54">
                <a:extLst>
                  <a:ext uri="{FF2B5EF4-FFF2-40B4-BE49-F238E27FC236}">
                    <a16:creationId xmlns:a16="http://schemas.microsoft.com/office/drawing/2014/main" xmlns="" id="{35724D67-2185-46F4-A8D1-F85B8CF19ECB}"/>
                  </a:ext>
                </a:extLst>
              </p:cNvPr>
              <p:cNvCxnSpPr/>
              <p:nvPr/>
            </p:nvCxnSpPr>
            <p:spPr>
              <a:xfrm>
                <a:off x="6804248" y="2564904"/>
                <a:ext cx="0" cy="2865313"/>
              </a:xfrm>
              <a:prstGeom prst="line">
                <a:avLst/>
              </a:prstGeom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>
                <a:extLst>
                  <a:ext uri="{FF2B5EF4-FFF2-40B4-BE49-F238E27FC236}">
                    <a16:creationId xmlns:a16="http://schemas.microsoft.com/office/drawing/2014/main" xmlns="" id="{355ACC4D-1320-4DCF-9D8F-4D4DE9E1D5F8}"/>
                  </a:ext>
                </a:extLst>
              </p:cNvPr>
              <p:cNvCxnSpPr/>
              <p:nvPr/>
            </p:nvCxnSpPr>
            <p:spPr>
              <a:xfrm>
                <a:off x="6660232" y="2564904"/>
                <a:ext cx="324036" cy="0"/>
              </a:xfrm>
              <a:prstGeom prst="line">
                <a:avLst/>
              </a:prstGeom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xmlns="" id="{89623749-8465-457A-81DA-82CD84D22495}"/>
                  </a:ext>
                </a:extLst>
              </p:cNvPr>
              <p:cNvCxnSpPr/>
              <p:nvPr/>
            </p:nvCxnSpPr>
            <p:spPr>
              <a:xfrm>
                <a:off x="6660232" y="5445224"/>
                <a:ext cx="324036" cy="0"/>
              </a:xfrm>
              <a:prstGeom prst="line">
                <a:avLst/>
              </a:prstGeom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xmlns="" id="{AD23FAC2-8B6C-4BEF-871B-5807F7F05C86}"/>
                  </a:ext>
                </a:extLst>
              </p:cNvPr>
              <p:cNvSpPr txBox="1"/>
              <p:nvPr/>
            </p:nvSpPr>
            <p:spPr>
              <a:xfrm rot="16200000">
                <a:off x="5827494" y="3812894"/>
                <a:ext cx="17281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/>
                  <a:t>6 cm</a:t>
                </a:r>
              </a:p>
            </p:txBody>
          </p:sp>
        </p:grpSp>
      </p:grpSp>
      <p:pic>
        <p:nvPicPr>
          <p:cNvPr id="59" name="Picture 2" descr="C:\INFOWAY\FRANCISCO\MESTRADO\3º SEMESTRE\QUALIFICAÇÃO\IMAGENS\FOTOS COLETA\DSCF6025.JPG">
            <a:extLst>
              <a:ext uri="{FF2B5EF4-FFF2-40B4-BE49-F238E27FC236}">
                <a16:creationId xmlns:a16="http://schemas.microsoft.com/office/drawing/2014/main" xmlns="" id="{560289F4-84FB-451C-BF88-8A8C2E7A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05639"/>
            <a:ext cx="3600400" cy="42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0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775250" y="3385932"/>
            <a:ext cx="795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600" b="1"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pt-BR" dirty="0">
                <a:latin typeface="Verdana" pitchFamily="34" charset="0"/>
                <a:ea typeface="Verdana" pitchFamily="34" charset="0"/>
              </a:rPr>
              <a:t>10 Dicas Para Não Errar!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F750F656-0E7D-4320-A29A-384D0417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8</a:t>
            </a:fld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2B79A613-926E-4E89-A50B-3512CD733D7C}"/>
              </a:ext>
            </a:extLst>
          </p:cNvPr>
          <p:cNvCxnSpPr>
            <a:cxnSpLocks/>
          </p:cNvCxnSpPr>
          <p:nvPr/>
        </p:nvCxnSpPr>
        <p:spPr>
          <a:xfrm flipH="1">
            <a:off x="1669775" y="4004601"/>
            <a:ext cx="6109248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6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39981DF-6B29-487A-B68F-4D94060C3D99}"/>
              </a:ext>
            </a:extLst>
          </p:cNvPr>
          <p:cNvSpPr txBox="1"/>
          <p:nvPr/>
        </p:nvSpPr>
        <p:spPr>
          <a:xfrm>
            <a:off x="526773" y="1252334"/>
            <a:ext cx="7957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000">
                <a:latin typeface="Comic Sans MS" panose="030F0702030302020204" pitchFamily="66" charset="0"/>
              </a:defRPr>
            </a:lvl1pPr>
          </a:lstStyle>
          <a:p>
            <a:r>
              <a:rPr lang="pt-BR" b="1" dirty="0"/>
              <a:t>1. </a:t>
            </a:r>
            <a:r>
              <a:rPr lang="pt-BR" b="1" dirty="0" smtClean="0">
                <a:latin typeface="Verdana" pitchFamily="34" charset="0"/>
                <a:ea typeface="Verdana" pitchFamily="34" charset="0"/>
              </a:rPr>
              <a:t>Dica 10 – 20 - 30: </a:t>
            </a:r>
            <a:endParaRPr lang="pt-BR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xmlns="" id="{DD260A26-7D5E-483E-A0FC-4752CDBE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D0893-1F4E-4259-8756-06A970C6D6E1}" type="slidenum">
              <a:rPr lang="pt-BR" smtClean="0"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ADF22D9-BDD6-44FE-9EF6-2DB616F47F72}"/>
              </a:ext>
            </a:extLst>
          </p:cNvPr>
          <p:cNvSpPr txBox="1"/>
          <p:nvPr/>
        </p:nvSpPr>
        <p:spPr>
          <a:xfrm>
            <a:off x="-927651" y="30685"/>
            <a:ext cx="9939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>
                <a:latin typeface="Verdana" pitchFamily="34" charset="0"/>
                <a:ea typeface="Verdana" pitchFamily="34" charset="0"/>
              </a:rPr>
              <a:t>DICAS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B449A954-F423-48DD-B9AA-72948A5A2C4F}"/>
              </a:ext>
            </a:extLst>
          </p:cNvPr>
          <p:cNvCxnSpPr/>
          <p:nvPr/>
        </p:nvCxnSpPr>
        <p:spPr>
          <a:xfrm flipH="1">
            <a:off x="649357" y="1049366"/>
            <a:ext cx="8494643" cy="0"/>
          </a:xfrm>
          <a:prstGeom prst="line">
            <a:avLst/>
          </a:prstGeom>
          <a:ln w="38100">
            <a:solidFill>
              <a:srgbClr val="92D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779427E-C17E-49BD-A4BA-591C487C8142}"/>
              </a:ext>
            </a:extLst>
          </p:cNvPr>
          <p:cNvSpPr/>
          <p:nvPr/>
        </p:nvSpPr>
        <p:spPr>
          <a:xfrm>
            <a:off x="483636" y="1931544"/>
            <a:ext cx="84946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10 slides para cerca de 20 minutos de tempo, utilizando fontes grandes;</a:t>
            </a:r>
          </a:p>
          <a:p>
            <a:pPr algn="just"/>
            <a:endParaRPr lang="pt-BR" sz="2500" dirty="0">
              <a:latin typeface="Verdana" pitchFamily="34" charset="0"/>
              <a:ea typeface="Verdana" pitchFamily="34" charset="0"/>
            </a:endParaRPr>
          </a:p>
          <a:p>
            <a:pPr algn="just"/>
            <a:r>
              <a:rPr lang="pt-BR" sz="2500" dirty="0">
                <a:latin typeface="Verdana" pitchFamily="34" charset="0"/>
                <a:ea typeface="Verdana" pitchFamily="34" charset="0"/>
              </a:rPr>
              <a:t>30 </a:t>
            </a:r>
            <a:r>
              <a:rPr lang="pt-BR" sz="2500" dirty="0" err="1">
                <a:latin typeface="Verdana" pitchFamily="34" charset="0"/>
                <a:ea typeface="Verdana" pitchFamily="34" charset="0"/>
              </a:rPr>
              <a:t>pts</a:t>
            </a:r>
            <a:r>
              <a:rPr lang="pt-BR" sz="2500" dirty="0">
                <a:latin typeface="Verdana" pitchFamily="34" charset="0"/>
                <a:ea typeface="Verdana" pitchFamily="34" charset="0"/>
              </a:rPr>
              <a:t> é uma boa medida, podendo usar fontes um pouco menores também.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DE102F7-EE24-4703-B6CA-239B68C17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0" r="12899"/>
          <a:stretch/>
        </p:blipFill>
        <p:spPr>
          <a:xfrm>
            <a:off x="483636" y="4060765"/>
            <a:ext cx="2304598" cy="17478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FC31DE8A-FEC5-4E28-9C60-AB10BC2F6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0" r="12899"/>
          <a:stretch/>
        </p:blipFill>
        <p:spPr>
          <a:xfrm>
            <a:off x="636036" y="4213165"/>
            <a:ext cx="2304598" cy="17478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5F3CD203-C822-4D12-BA9F-6EA52CCD0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0" r="12899"/>
          <a:stretch/>
        </p:blipFill>
        <p:spPr>
          <a:xfrm>
            <a:off x="788436" y="4365565"/>
            <a:ext cx="2304598" cy="17478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CABB7B6-BEE4-46CE-BE73-A8D7D2AD8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0" r="12899"/>
          <a:stretch/>
        </p:blipFill>
        <p:spPr>
          <a:xfrm>
            <a:off x="940836" y="4517965"/>
            <a:ext cx="2304598" cy="17478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282EA31-A490-463F-8CDF-29124E88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70" r="12899"/>
          <a:stretch/>
        </p:blipFill>
        <p:spPr>
          <a:xfrm>
            <a:off x="1093236" y="4670365"/>
            <a:ext cx="2304598" cy="174786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B329ED7-C34A-4FFC-926C-05FD0865D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9" r="12970" b="-845"/>
          <a:stretch/>
        </p:blipFill>
        <p:spPr>
          <a:xfrm>
            <a:off x="1281285" y="4829653"/>
            <a:ext cx="2285298" cy="17478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9B031E8-4B9E-4245-B4CD-FFFF310A271D}"/>
              </a:ext>
            </a:extLst>
          </p:cNvPr>
          <p:cNvSpPr txBox="1"/>
          <p:nvPr/>
        </p:nvSpPr>
        <p:spPr>
          <a:xfrm>
            <a:off x="2120341" y="5419114"/>
            <a:ext cx="874643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3200" b="1" dirty="0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xmlns="" id="{31976787-D3EF-459D-9558-F458CD6B5193}"/>
              </a:ext>
            </a:extLst>
          </p:cNvPr>
          <p:cNvCxnSpPr/>
          <p:nvPr/>
        </p:nvCxnSpPr>
        <p:spPr>
          <a:xfrm flipV="1">
            <a:off x="2788234" y="4517965"/>
            <a:ext cx="1969296" cy="10214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54F2855C-EC20-4011-87E6-EE822AAF72E5}"/>
              </a:ext>
            </a:extLst>
          </p:cNvPr>
          <p:cNvSpPr txBox="1"/>
          <p:nvPr/>
        </p:nvSpPr>
        <p:spPr>
          <a:xfrm>
            <a:off x="4807233" y="6125846"/>
            <a:ext cx="1792350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3200" b="1" dirty="0">
                <a:solidFill>
                  <a:srgbClr val="FF0000"/>
                </a:solidFill>
              </a:rPr>
              <a:t>30 </a:t>
            </a:r>
            <a:r>
              <a:rPr lang="pt-BR" sz="3200" b="1" dirty="0" err="1">
                <a:solidFill>
                  <a:srgbClr val="FF0000"/>
                </a:solidFill>
              </a:rPr>
              <a:t>pts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FE487BE7-8607-463C-B753-5A2FF49E4277}"/>
              </a:ext>
            </a:extLst>
          </p:cNvPr>
          <p:cNvSpPr txBox="1"/>
          <p:nvPr/>
        </p:nvSpPr>
        <p:spPr>
          <a:xfrm>
            <a:off x="4788032" y="4371551"/>
            <a:ext cx="1567736" cy="5847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>
                <a:latin typeface="Comic Sans MS" panose="030F0702030302020204" pitchFamily="66" charset="0"/>
              </a:defRPr>
            </a:lvl1pPr>
          </a:lstStyle>
          <a:p>
            <a:r>
              <a:rPr lang="pt-BR" sz="3200" b="1" dirty="0">
                <a:solidFill>
                  <a:srgbClr val="FF0000"/>
                </a:solidFill>
              </a:rPr>
              <a:t>20 min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xmlns="" id="{3630B48C-C42E-4ABA-8BFD-3B05C22D272E}"/>
              </a:ext>
            </a:extLst>
          </p:cNvPr>
          <p:cNvCxnSpPr>
            <a:cxnSpLocks/>
          </p:cNvCxnSpPr>
          <p:nvPr/>
        </p:nvCxnSpPr>
        <p:spPr>
          <a:xfrm flipH="1" flipV="1">
            <a:off x="2671829" y="5961034"/>
            <a:ext cx="2077614" cy="6892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xmlns="" id="{454EC621-146E-4A4F-B8D6-A6BFE6D145A7}"/>
              </a:ext>
            </a:extLst>
          </p:cNvPr>
          <p:cNvCxnSpPr>
            <a:cxnSpLocks/>
          </p:cNvCxnSpPr>
          <p:nvPr/>
        </p:nvCxnSpPr>
        <p:spPr>
          <a:xfrm flipH="1">
            <a:off x="5245232" y="4934699"/>
            <a:ext cx="168750" cy="11787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mpresÃ¡rio segurando o dedo polegar no cronÃ´metro Vetor grÃ¡tis">
            <a:extLst>
              <a:ext uri="{FF2B5EF4-FFF2-40B4-BE49-F238E27FC236}">
                <a16:creationId xmlns:a16="http://schemas.microsoft.com/office/drawing/2014/main" xmlns="" id="{106F8EDC-9772-4F06-A40B-9B87B300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929" y="4063737"/>
            <a:ext cx="1659421" cy="16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34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</TotalTime>
  <Words>1095</Words>
  <Application>Microsoft Office PowerPoint</Application>
  <PresentationFormat>Apresentação na tela (4:3)</PresentationFormat>
  <Paragraphs>196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DICAS PARA APRESENTAÇÃO DE TRABALHO ACADÊMICO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DICAS PARA APRESENTAÇÃO ORAL</dc:title>
  <dc:creator>franc</dc:creator>
  <cp:lastModifiedBy>ufrr</cp:lastModifiedBy>
  <cp:revision>66</cp:revision>
  <dcterms:created xsi:type="dcterms:W3CDTF">2018-04-17T14:43:52Z</dcterms:created>
  <dcterms:modified xsi:type="dcterms:W3CDTF">2018-06-06T14:27:14Z</dcterms:modified>
</cp:coreProperties>
</file>