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5" r:id="rId4"/>
  </p:sldMasterIdLst>
  <p:notesMasterIdLst>
    <p:notesMasterId r:id="rId16"/>
  </p:notesMasterIdLst>
  <p:handoutMasterIdLst>
    <p:handoutMasterId r:id="rId17"/>
  </p:handoutMasterIdLst>
  <p:sldIdLst>
    <p:sldId id="277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5" r:id="rId14"/>
    <p:sldId id="276" r:id="rId1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6357" autoAdjust="0"/>
  </p:normalViewPr>
  <p:slideViewPr>
    <p:cSldViewPr snapToGrid="0">
      <p:cViewPr varScale="1">
        <p:scale>
          <a:sx n="87" d="100"/>
          <a:sy n="87" d="100"/>
        </p:scale>
        <p:origin x="13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F11A08-38EC-47B1-9CA6-727F8E231699}" type="datetime1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6967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2DD880-28B9-4CEA-9058-1F521D962F64}" type="datetime1">
              <a:rPr lang="pt-BR" noProof="0" smtClean="0"/>
              <a:t>09/09/2020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06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07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39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24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770497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3045470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7756883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áfico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vre: Forma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40" name="Forma livre: Forma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41" name="Forma livre: Forma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7" name="Forma livre: Forma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9" name="Forma livre: Forma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1" name="Forma livre: Forma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MESTRE</a:t>
            </a:r>
          </a:p>
        </p:txBody>
      </p:sp>
      <p:sp>
        <p:nvSpPr>
          <p:cNvPr id="42" name="Espaço Reservado para Imagem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Apresentação</a:t>
            </a:r>
            <a:br>
              <a:rPr lang="pt-BR" noProof="0"/>
            </a:br>
            <a:r>
              <a:rPr lang="pt-BR" noProof="0"/>
              <a:t>Título</a:t>
            </a:r>
          </a:p>
        </p:txBody>
      </p:sp>
      <p:sp>
        <p:nvSpPr>
          <p:cNvPr id="45" name="Espaço Reservado para Texto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BR" noProof="0"/>
              <a:t>MÊS</a:t>
            </a:r>
            <a:br>
              <a:rPr lang="pt-BR" noProof="0"/>
            </a:br>
            <a:r>
              <a:rPr lang="pt-BR" noProof="0"/>
              <a:t>20AA</a:t>
            </a:r>
          </a:p>
        </p:txBody>
      </p:sp>
    </p:spTree>
    <p:extLst>
      <p:ext uri="{BB962C8B-B14F-4D97-AF65-F5344CB8AC3E}">
        <p14:creationId xmlns:p14="http://schemas.microsoft.com/office/powerpoint/2010/main" val="294656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lemento gráfico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Elemento gráfico 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2" name="Elemento gráfico 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Layout de texto 2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8" name="Espaço Reservado para Texto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Texto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grpSp>
        <p:nvGrpSpPr>
          <p:cNvPr id="22" name="Elemento gráfico 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a livre: Forma 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5" name="Forma livre: Forma 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7" name="Espaço Reservado para Imagem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 com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Elemento gráfico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a livre: Forma 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Título da seção 1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0" name="Elemento gráfico 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1" name="Elemento gráfico 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Comparação</a:t>
            </a:r>
          </a:p>
        </p:txBody>
      </p:sp>
      <p:sp>
        <p:nvSpPr>
          <p:cNvPr id="15" name="Espaço Reservado para Texto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Título da seção 1</a:t>
            </a:r>
          </a:p>
        </p:txBody>
      </p:sp>
      <p:sp>
        <p:nvSpPr>
          <p:cNvPr id="16" name="Espaço Reservado para Conteúdo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2" name="Forma livre: Forma 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3" name="Forma livre: Forma 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á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6" name="Elemento grá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7" name="Elemento grá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Slide de gráfico</a:t>
            </a:r>
          </a:p>
        </p:txBody>
      </p:sp>
      <p:sp>
        <p:nvSpPr>
          <p:cNvPr id="10" name="Espaço Reservado para Texto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3" name="Espaço reservado para gráfico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t-BR" noProof="0"/>
              <a:t>Clique no ícone para adicionar o gráfico</a:t>
            </a:r>
          </a:p>
        </p:txBody>
      </p:sp>
      <p:sp>
        <p:nvSpPr>
          <p:cNvPr id="27" name="Forma livre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Elemento gráfico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9" name="Elemento gráfico 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16" name="Espaço Reservado para Texto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Imagem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Título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Foto grande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áfico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vre: Forma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40" name="Forma livre: Forma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41" name="Forma livre: Forma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7" name="Forma livre: Forma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9" name="Forma livre: Forma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6" name="Forma livre: Forma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1" name="Forma livre: Forma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Apresentação</a:t>
            </a:r>
            <a:br>
              <a:rPr lang="pt-BR" noProof="0"/>
            </a:br>
            <a:r>
              <a:rPr lang="pt-BR" noProof="0"/>
              <a:t>Título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áfico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5" name="Elemento grá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lemento grá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Slide divisor</a:t>
            </a:r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5" name="Elemento grá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lemento grá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8540245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5" name="Elemento grá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lemento grá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8" name="Espaço reservado para conteúdo 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5" name="Elemento grá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lemento grá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8" name="Espaço reservado para conteúdo 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9" name="Espaço Reservado para Texto 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conteúdo 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á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6" name="Elemento grá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7" name="Elemento grá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7" name="Forma livre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9" name="Espaço Reservado para Texto 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gráfic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á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6" name="Elemento grá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7" name="Elemento grá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7" name="Forma livre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7" name="Espaço Reservado para Imagem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texto 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25" name="Elemento grá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lemento grá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26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8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29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30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emento gráfico 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3" name="Espaço Reservado para Texto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1</a:t>
            </a:r>
          </a:p>
        </p:txBody>
      </p:sp>
      <p:sp>
        <p:nvSpPr>
          <p:cNvPr id="26" name="Espaço Reservado para Texto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3" name="Espaço Reservado para Texto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2</a:t>
            </a:r>
          </a:p>
        </p:txBody>
      </p:sp>
      <p:sp>
        <p:nvSpPr>
          <p:cNvPr id="34" name="Espaço Reservado para Texto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37" name="Espaço Reservado para Texto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3</a:t>
            </a:r>
          </a:p>
        </p:txBody>
      </p:sp>
      <p:sp>
        <p:nvSpPr>
          <p:cNvPr id="38" name="Espaço Reservado para Texto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0" name="Espaço Reservado para Texto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3" name="Espaço Reservado para Texto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5" name="Espaço Reservado para Texto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6" name="Espaço Reservado para Texto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8" name="Espaço Reservado para Texto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9" name="Espaço Reservado para Texto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0" name="Espaço Reservado para Texto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5" name="Espaço Reservado para Imagem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6" name="Espaço Reservado para Imagem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7" name="Espaço Reservado para Imagem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8" name="Espaço Reservado para Imagem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Como usar este modelo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615496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8456329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10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1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2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grpSp>
        <p:nvGrpSpPr>
          <p:cNvPr id="13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4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5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6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7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</p:spTree>
    <p:extLst>
      <p:ext uri="{BB962C8B-B14F-4D97-AF65-F5344CB8AC3E}">
        <p14:creationId xmlns:p14="http://schemas.microsoft.com/office/powerpoint/2010/main" val="120204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6778185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DD.MM.20AA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5" name="Elemento grá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6" name="Forma livre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7" name="Forma livre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grpSp>
        <p:nvGrpSpPr>
          <p:cNvPr id="8" name="Elemento grá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9" name="Forma livre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0" name="Forma livre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1" name="Forma livre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2" name="Forma livre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</p:spTree>
    <p:extLst>
      <p:ext uri="{BB962C8B-B14F-4D97-AF65-F5344CB8AC3E}">
        <p14:creationId xmlns:p14="http://schemas.microsoft.com/office/powerpoint/2010/main" val="228819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8" name="Elemento grá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vre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0" name="Forma livre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  <p:sp>
        <p:nvSpPr>
          <p:cNvPr id="11" name="Elemento grá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2" name="Elemento grá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3" name="Forma livre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14" name="Forma livre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1642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‹nº›</a:t>
            </a:fld>
            <a:endParaRPr lang="pt-BR" noProof="0"/>
          </a:p>
        </p:txBody>
      </p:sp>
      <p:grpSp>
        <p:nvGrpSpPr>
          <p:cNvPr id="8" name="Elemento gráfico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vre: Forma 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  <p:sp>
          <p:nvSpPr>
            <p:cNvPr id="10" name="Forma livre: Forma 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BR" noProof="0"/>
            </a:p>
          </p:txBody>
        </p:sp>
      </p:grpSp>
    </p:spTree>
    <p:extLst>
      <p:ext uri="{BB962C8B-B14F-4D97-AF65-F5344CB8AC3E}">
        <p14:creationId xmlns:p14="http://schemas.microsoft.com/office/powerpoint/2010/main" val="148715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DD.MM.20AA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C0CDE5-970C-4CC4-BF43-0DA127E73E82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6627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652" r:id="rId13"/>
    <p:sldLayoutId id="2147483653" r:id="rId14"/>
    <p:sldLayoutId id="2147483654" r:id="rId15"/>
    <p:sldLayoutId id="2147483655" r:id="rId16"/>
    <p:sldLayoutId id="2147483662" r:id="rId17"/>
    <p:sldLayoutId id="2147483663" r:id="rId18"/>
    <p:sldLayoutId id="2147483664" r:id="rId19"/>
    <p:sldLayoutId id="2147483665" r:id="rId20"/>
    <p:sldLayoutId id="2147483666" r:id="rId21"/>
    <p:sldLayoutId id="2147483669" r:id="rId22"/>
    <p:sldLayoutId id="2147483670" r:id="rId23"/>
    <p:sldLayoutId id="2147483667" r:id="rId24"/>
    <p:sldLayoutId id="2147483668" r:id="rId25"/>
    <p:sldLayoutId id="2147483660" r:id="rId2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7928144" y="5127866"/>
            <a:ext cx="4359949" cy="858767"/>
          </a:xfrm>
        </p:spPr>
        <p:txBody>
          <a:bodyPr rtlCol="0">
            <a:noAutofit/>
          </a:bodyPr>
          <a:lstStyle/>
          <a:p>
            <a:pPr algn="ctr" rtl="0"/>
            <a:r>
              <a:rPr lang="pt-BR" sz="2800" dirty="0"/>
              <a:t>ENSINO FUNDAMENTAL ANO INICIAIS </a:t>
            </a:r>
          </a:p>
        </p:txBody>
      </p:sp>
      <p:pic>
        <p:nvPicPr>
          <p:cNvPr id="9" name="Espaço Reservado para Imagem 8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" y="991519"/>
            <a:ext cx="6230657" cy="5438974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4400" dirty="0" smtClean="0">
                <a:latin typeface="Bahnschrift SemiBold" panose="020B0502040204020203" pitchFamily="34" charset="0"/>
              </a:rPr>
              <a:t>Cronograma de atividade remota</a:t>
            </a:r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xmlns="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28257" y="994205"/>
            <a:ext cx="1391775" cy="44072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pt-BR" dirty="0"/>
              <a:t>2020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293" y="68590"/>
            <a:ext cx="785747" cy="78574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50642" y="211255"/>
            <a:ext cx="902737" cy="78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3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10</a:t>
            </a:fld>
            <a:endParaRPr lang="pt-BR" noProof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801" y="360779"/>
            <a:ext cx="11042229" cy="627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4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11</a:t>
            </a:fld>
            <a:endParaRPr lang="pt-BR" noProof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b="15079"/>
          <a:stretch/>
        </p:blipFill>
        <p:spPr>
          <a:xfrm>
            <a:off x="811920" y="1478895"/>
            <a:ext cx="11263160" cy="341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A39B2A57-9893-4BCD-AA1A-122310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xmlns="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smtClean="0"/>
              <a:pPr rtl="0"/>
              <a:t>2</a:t>
            </a:fld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4000" dirty="0"/>
              <a:t>Ano letivo de 2020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192357" y="1832520"/>
            <a:ext cx="912493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Será dividido em 4 etapas que vão totalizar </a:t>
            </a:r>
            <a:r>
              <a:rPr lang="pt-BR" dirty="0" smtClean="0"/>
              <a:t>800 </a:t>
            </a:r>
            <a:r>
              <a:rPr lang="pt-BR" dirty="0"/>
              <a:t>horas.</a:t>
            </a:r>
          </a:p>
          <a:p>
            <a:pPr algn="just"/>
            <a:r>
              <a:rPr lang="pt-BR" dirty="0"/>
              <a:t>1° etapa: período anterior à pandemia, do dia 10 de fevereiro ao dia 16 de março, computando 95,86 horas;</a:t>
            </a:r>
          </a:p>
          <a:p>
            <a:pPr algn="just"/>
            <a:r>
              <a:rPr lang="pt-BR" dirty="0"/>
              <a:t>2° etapa: período do Ensino remoto, com início no dia 06 de julho até o dia 11 de setembro, computando 249,6 horas;</a:t>
            </a:r>
          </a:p>
          <a:p>
            <a:pPr algn="just"/>
            <a:r>
              <a:rPr lang="pt-BR" dirty="0"/>
              <a:t>3° etapa: Ensino Remoto com início no dia 14 de setembro até o dia 18 de dezembro, computando 350,4 horas;</a:t>
            </a:r>
          </a:p>
          <a:p>
            <a:pPr algn="just"/>
            <a:r>
              <a:rPr lang="pt-BR" dirty="0"/>
              <a:t>4° etapa: </a:t>
            </a:r>
            <a:r>
              <a:rPr lang="pt-BR" dirty="0" smtClean="0"/>
              <a:t>ainda está sendo organizada e deve computando no mínimo 104,14 </a:t>
            </a:r>
            <a:r>
              <a:rPr lang="pt-BR" dirty="0"/>
              <a:t>horas.</a:t>
            </a:r>
          </a:p>
        </p:txBody>
      </p:sp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xmlns="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smtClean="0"/>
              <a:pPr rtl="0"/>
              <a:t>3</a:t>
            </a:fld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BR" sz="4000" dirty="0"/>
              <a:t>Avaliações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467778" y="1942690"/>
            <a:ext cx="8886022" cy="4351338"/>
          </a:xfrm>
        </p:spPr>
        <p:txBody>
          <a:bodyPr>
            <a:normAutofit/>
          </a:bodyPr>
          <a:lstStyle/>
          <a:p>
            <a:r>
              <a:rPr lang="pt-BR" sz="3200" dirty="0"/>
              <a:t>1° etapa – 15% da nota (Já realizada);</a:t>
            </a:r>
          </a:p>
          <a:p>
            <a:r>
              <a:rPr lang="pt-BR" sz="3200" dirty="0"/>
              <a:t>2° etapa – 20% da nota (Finalizando dia 11 de setembro);</a:t>
            </a:r>
          </a:p>
          <a:p>
            <a:r>
              <a:rPr lang="pt-BR" sz="3200" dirty="0"/>
              <a:t>3° etapa – 50% da nota (2020);</a:t>
            </a:r>
          </a:p>
          <a:p>
            <a:r>
              <a:rPr lang="pt-BR" sz="3200" dirty="0"/>
              <a:t>4°etapa – 15% da </a:t>
            </a:r>
            <a:r>
              <a:rPr lang="pt-BR" sz="3200" dirty="0" smtClean="0"/>
              <a:t>nota.</a:t>
            </a:r>
          </a:p>
          <a:p>
            <a:pPr marL="0" indent="0">
              <a:buNone/>
            </a:pPr>
            <a:r>
              <a:rPr lang="pt-BR" sz="3200" dirty="0"/>
              <a:t> </a:t>
            </a:r>
            <a:r>
              <a:rPr lang="pt-BR" sz="3200" dirty="0" smtClean="0"/>
              <a:t>       - </a:t>
            </a:r>
            <a:r>
              <a:rPr lang="pt-BR" sz="3200" dirty="0"/>
              <a:t>Interações</a:t>
            </a:r>
          </a:p>
          <a:p>
            <a:pPr marL="0" indent="0">
              <a:buNone/>
            </a:pPr>
            <a:r>
              <a:rPr lang="pt-BR" sz="3200" dirty="0"/>
              <a:t>        -  Atividades diversas.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Retângulo Arredondado 4"/>
          <p:cNvSpPr/>
          <p:nvPr/>
        </p:nvSpPr>
        <p:spPr>
          <a:xfrm>
            <a:off x="121186" y="1942690"/>
            <a:ext cx="2194329" cy="256320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r>
              <a:rPr lang="pt-BR" dirty="0"/>
              <a:t>Somatório notas</a:t>
            </a:r>
          </a:p>
          <a:p>
            <a:pPr algn="ctr"/>
            <a:endParaRPr lang="pt-BR" sz="1000" dirty="0"/>
          </a:p>
          <a:p>
            <a:r>
              <a:rPr lang="pt-BR" dirty="0"/>
              <a:t>15% = 1,5 pontos </a:t>
            </a:r>
          </a:p>
          <a:p>
            <a:r>
              <a:rPr lang="pt-BR" dirty="0"/>
              <a:t>20% = 2,0 pontos </a:t>
            </a:r>
          </a:p>
          <a:p>
            <a:r>
              <a:rPr lang="pt-BR" dirty="0"/>
              <a:t>50% = 5,0 pontos</a:t>
            </a:r>
          </a:p>
          <a:p>
            <a:r>
              <a:rPr lang="pt-BR" dirty="0"/>
              <a:t>15% = 1,5 pontos</a:t>
            </a:r>
          </a:p>
          <a:p>
            <a:r>
              <a:rPr lang="pt-BR" dirty="0"/>
              <a:t>______________</a:t>
            </a:r>
          </a:p>
          <a:p>
            <a:r>
              <a:rPr lang="pt-BR" dirty="0"/>
              <a:t>100% = 10 pontos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747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xmlns="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t-BR" smtClean="0"/>
              <a:pPr rtl="0"/>
              <a:t>4</a:t>
            </a:fld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3036" y="1034007"/>
            <a:ext cx="4687244" cy="700842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t-BR" dirty="0"/>
              <a:t>Cronograma de execução </a:t>
            </a:r>
            <a:endParaRPr lang="pt-BR" sz="40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>
          <a:xfrm>
            <a:off x="4214464" y="2522864"/>
            <a:ext cx="7319700" cy="39215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	</a:t>
            </a:r>
            <a:r>
              <a:rPr lang="pt-BR" dirty="0">
                <a:solidFill>
                  <a:schemeClr val="tx1"/>
                </a:solidFill>
              </a:rPr>
              <a:t>O cronograma a seguir, apresentará os blocos de disciplinas específicas que serão abordados em cada semana nas atividades remotas dos anos iniciais do Ensino fundamental, contendo: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 data em que todas as aulas e atividades estarão disponíveis no ambiente virtual;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 data de retorno das atividades propostas;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Os dias de interação.	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	Recomendaremos uma rotina específica para cada turma dentro do ambiente virtual, na qual estarão especificados os horários e maiores detalhes das interações. As datas podem sofrer alterações devido a problemas e, na medida do possível, avisaremos com antecedência pelo SIGAA.</a:t>
            </a:r>
          </a:p>
        </p:txBody>
      </p:sp>
    </p:spTree>
    <p:extLst>
      <p:ext uri="{BB962C8B-B14F-4D97-AF65-F5344CB8AC3E}">
        <p14:creationId xmlns:p14="http://schemas.microsoft.com/office/powerpoint/2010/main" val="270070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1953"/>
              </p:ext>
            </p:extLst>
          </p:nvPr>
        </p:nvGraphicFramePr>
        <p:xfrm>
          <a:off x="991520" y="275424"/>
          <a:ext cx="10355853" cy="6243277"/>
        </p:xfrm>
        <a:graphic>
          <a:graphicData uri="http://schemas.openxmlformats.org/drawingml/2006/table">
            <a:tbl>
              <a:tblPr firstRow="1" firstCol="1" bandRow="1"/>
              <a:tblGrid>
                <a:gridCol w="3199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4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5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8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963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81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Matemática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Ciências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Artes: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Edlamar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6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6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7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54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OBS: No dia 10.07.2020 não haverá aula em virtude do feriado do dia 09 de julho e da necessidade de compensar 01 dia de férias.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963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963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981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História: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Jamile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Geografia: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Jamile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Ed. Física: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Jardy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96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96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9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63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533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981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Música: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Raisa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Inglês:</a:t>
                      </a: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Wellen (4º e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96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96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0940" marR="609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9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 de julho</a:t>
                      </a: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8560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40" marR="60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97041" y="594911"/>
            <a:ext cx="1015663" cy="373471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t-BR" sz="5400" b="1" dirty="0"/>
              <a:t>2° etapa</a:t>
            </a:r>
          </a:p>
        </p:txBody>
      </p:sp>
    </p:spTree>
    <p:extLst>
      <p:ext uri="{BB962C8B-B14F-4D97-AF65-F5344CB8AC3E}">
        <p14:creationId xmlns:p14="http://schemas.microsoft.com/office/powerpoint/2010/main" val="307700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6</a:t>
            </a:fld>
            <a:endParaRPr lang="pt-BR" noProof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76887"/>
              </p:ext>
            </p:extLst>
          </p:nvPr>
        </p:nvGraphicFramePr>
        <p:xfrm>
          <a:off x="354712" y="343585"/>
          <a:ext cx="11113847" cy="5698069"/>
        </p:xfrm>
        <a:graphic>
          <a:graphicData uri="http://schemas.openxmlformats.org/drawingml/2006/table">
            <a:tbl>
              <a:tblPr firstRow="1" firstCol="1" bandRow="1"/>
              <a:tblGrid>
                <a:gridCol w="3457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9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90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57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33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58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Matemática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Ciências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Artes: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Edlamar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3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3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de julho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de julho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 de julho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julho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5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36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858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Português: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Música: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Raisa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Inglês: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Wellen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(4º e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3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3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36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98900" algn="l"/>
                        </a:tabLs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72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Disciplinas/ professoras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3858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Matemática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Ciências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Artes: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Edlamar</a:t>
                      </a: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33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33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2453" marR="62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de agosto</a:t>
                      </a: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7425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453" marR="62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04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7</a:t>
            </a:fld>
            <a:endParaRPr lang="pt-BR" noProof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49802"/>
              </p:ext>
            </p:extLst>
          </p:nvPr>
        </p:nvGraphicFramePr>
        <p:xfrm>
          <a:off x="455582" y="198755"/>
          <a:ext cx="10616369" cy="6522720"/>
        </p:xfrm>
        <a:graphic>
          <a:graphicData uri="http://schemas.openxmlformats.org/drawingml/2006/table">
            <a:tbl>
              <a:tblPr firstRow="1" firstCol="1" bandRow="1"/>
              <a:tblGrid>
                <a:gridCol w="2709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9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2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2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338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210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31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História: Jamile (1º ano), Laura (2º ano), Bruna F (3º ano), Jamile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Geografia: Jamile (1º ano), Laura (2º ano), Bruna F (3º ano), Jamile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Ed. Física: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Jardy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10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1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1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de agosto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 de agosto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 de agosto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de agosto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210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731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Música: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Raisa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Inglês: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Wellen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(4º e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210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21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21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 de agosto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 de agosto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 de agosto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de agosto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20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7731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Matemática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Ciências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Eugênia (1º ano), Bruna (2º ano), Soraya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Edlamar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210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21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21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de agosto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2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210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Disciplinas/ professoras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47731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Português: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Jamile (1º ano), Laura (2º ano), Bruna F (3º ano), Renata (4º ano) e Mônica (5º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Música: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Raisa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(1º ao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Inglês: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Wellen</a:t>
                      </a: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(4º e 5º ano).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210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da postagem no SIGAA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Datas de interação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limite para o recebimento do retorno dos alunos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21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21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 de setembro</a:t>
                      </a:r>
                    </a:p>
                  </a:txBody>
                  <a:tcPr marL="46681" marR="46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 de setembro</a:t>
                      </a:r>
                    </a:p>
                  </a:txBody>
                  <a:tcPr marL="46681" marR="466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36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041" y="594911"/>
            <a:ext cx="1015663" cy="373471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t-BR" sz="5400" b="1" dirty="0"/>
              <a:t>3° etapa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03" y="229834"/>
            <a:ext cx="10554159" cy="628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6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pt-BR" noProof="0" smtClean="0"/>
              <a:t>9</a:t>
            </a:fld>
            <a:endParaRPr lang="pt-BR" noProof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886" y="341465"/>
            <a:ext cx="10182914" cy="619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71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http://www.w3.org/XML/1998/namespace"/>
    <ds:schemaRef ds:uri="http://purl.org/dc/terms/"/>
    <ds:schemaRef ds:uri="16c05727-aa75-4e4a-9b5f-8a80a1165891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597</Words>
  <Application>Microsoft Office PowerPoint</Application>
  <PresentationFormat>Widescreen</PresentationFormat>
  <Paragraphs>224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Bahnschrift SemiBold</vt:lpstr>
      <vt:lpstr>Calibri</vt:lpstr>
      <vt:lpstr>Calibri Light</vt:lpstr>
      <vt:lpstr>Franklin Gothic Book</vt:lpstr>
      <vt:lpstr>Times New Roman</vt:lpstr>
      <vt:lpstr>Tema do Office</vt:lpstr>
      <vt:lpstr>Cronograma de atividade remota</vt:lpstr>
      <vt:lpstr>Ano letivo de 2020</vt:lpstr>
      <vt:lpstr>Avaliações</vt:lpstr>
      <vt:lpstr>Cronograma de execução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2020-07-02T18:43:04Z</dcterms:created>
  <dcterms:modified xsi:type="dcterms:W3CDTF">2020-09-09T13:40:09Z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